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7" r:id="rId9"/>
    <p:sldId id="266" r:id="rId10"/>
    <p:sldId id="269" r:id="rId11"/>
    <p:sldId id="268" r:id="rId12"/>
    <p:sldId id="270" r:id="rId13"/>
    <p:sldId id="271" r:id="rId14"/>
    <p:sldId id="272" r:id="rId15"/>
    <p:sldId id="275" r:id="rId16"/>
    <p:sldId id="274" r:id="rId17"/>
    <p:sldId id="273" r:id="rId18"/>
    <p:sldId id="276" r:id="rId19"/>
    <p:sldId id="263" r:id="rId20"/>
    <p:sldId id="264" r:id="rId21"/>
    <p:sldId id="265" r:id="rId22"/>
  </p:sldIdLst>
  <p:sldSz cx="14630400" cy="8229600"/>
  <p:notesSz cx="8229600" cy="14630400"/>
  <p:embeddedFontLst>
    <p:embeddedFont>
      <p:font typeface="MS Mincho" panose="02020609040205080304" pitchFamily="49" charset="-128"/>
      <p:regular r:id="rId24"/>
    </p:embeddedFont>
    <p:embeddedFont>
      <p:font typeface="Algerian" panose="04020705040A02060702" pitchFamily="82" charset="0"/>
      <p:regular r:id="rId25"/>
    </p:embeddedFont>
    <p:embeddedFont>
      <p:font typeface="Calibri" panose="020F0502020204030204" pitchFamily="34" charset="0"/>
      <p:regular r:id="rId26"/>
      <p:bold r:id="rId27"/>
      <p:italic r:id="rId28"/>
      <p:boldItalic r:id="rId29"/>
    </p:embeddedFont>
    <p:embeddedFont>
      <p:font typeface="Cambria" panose="02040503050406030204" pitchFamily="18" charset="0"/>
      <p:regular r:id="rId30"/>
      <p:bold r:id="rId31"/>
      <p:italic r:id="rId32"/>
      <p:boldItalic r:id="rId33"/>
    </p:embeddedFont>
    <p:embeddedFont>
      <p:font typeface="Instrument Sans Medium" panose="020B0604020202020204" charset="0"/>
      <p:regular r:id="rId34"/>
    </p:embeddedFont>
    <p:embeddedFont>
      <p:font typeface="Inter"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6507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5317" y="620704"/>
            <a:ext cx="7556421" cy="1417558"/>
          </a:xfrm>
          <a:prstGeom prst="rect">
            <a:avLst/>
          </a:prstGeom>
          <a:noFill/>
          <a:ln/>
        </p:spPr>
        <p:txBody>
          <a:bodyPr wrap="square" lIns="0" tIns="0" rIns="0" bIns="0" rtlCol="0" anchor="t"/>
          <a:lstStyle/>
          <a:p>
            <a:pPr marL="0" indent="0">
              <a:lnSpc>
                <a:spcPts val="5550"/>
              </a:lnSpc>
              <a:buNone/>
            </a:pPr>
            <a:r>
              <a:rPr lang="en-US" sz="5400" dirty="0">
                <a:solidFill>
                  <a:srgbClr val="EFD5FA"/>
                </a:solidFill>
                <a:latin typeface="Algerian" panose="04020705040A02060702" pitchFamily="82" charset="0"/>
                <a:ea typeface="Instrument Sans Medium" pitchFamily="34" charset="-122"/>
                <a:cs typeface="Instrument Sans Medium" pitchFamily="34" charset="-120"/>
              </a:rPr>
              <a:t>Inventory Management System</a:t>
            </a:r>
            <a:endParaRPr lang="en-US" sz="5400" dirty="0">
              <a:latin typeface="Algerian" panose="04020705040A02060702" pitchFamily="82" charset="0"/>
            </a:endParaRPr>
          </a:p>
        </p:txBody>
      </p:sp>
      <p:sp>
        <p:nvSpPr>
          <p:cNvPr id="4" name="Text 1"/>
          <p:cNvSpPr/>
          <p:nvPr/>
        </p:nvSpPr>
        <p:spPr>
          <a:xfrm>
            <a:off x="6125316" y="2458904"/>
            <a:ext cx="7556421" cy="1652335"/>
          </a:xfrm>
          <a:prstGeom prst="rect">
            <a:avLst/>
          </a:prstGeom>
          <a:noFill/>
          <a:ln/>
        </p:spPr>
        <p:txBody>
          <a:bodyPr wrap="square" lIns="0" tIns="0" rIns="0" bIns="0" rtlCol="0" anchor="t"/>
          <a:lstStyle/>
          <a:p>
            <a:pPr marL="0" indent="0">
              <a:lnSpc>
                <a:spcPts val="2850"/>
              </a:lnSpc>
              <a:buNone/>
            </a:pPr>
            <a:r>
              <a:rPr lang="en-US" sz="2800" dirty="0">
                <a:solidFill>
                  <a:srgbClr val="C7CDD6"/>
                </a:solidFill>
                <a:latin typeface="Inter" pitchFamily="34" charset="0"/>
                <a:ea typeface="Inter" pitchFamily="34" charset="-122"/>
                <a:cs typeface="Inter" pitchFamily="34" charset="-120"/>
              </a:rPr>
              <a:t>This presentation outlines the development and implementation of an Inventory Management System (IMS) designed to streamline inventory management processes for businesses.</a:t>
            </a:r>
            <a:endParaRPr lang="en-US" sz="2800" dirty="0"/>
          </a:p>
        </p:txBody>
      </p:sp>
      <p:sp>
        <p:nvSpPr>
          <p:cNvPr id="7" name="Text 3"/>
          <p:cNvSpPr/>
          <p:nvPr/>
        </p:nvSpPr>
        <p:spPr>
          <a:xfrm>
            <a:off x="6018504" y="4985312"/>
            <a:ext cx="4312612" cy="2574487"/>
          </a:xfrm>
          <a:prstGeom prst="rect">
            <a:avLst/>
          </a:prstGeom>
          <a:noFill/>
          <a:ln/>
        </p:spPr>
        <p:txBody>
          <a:bodyPr wrap="none" lIns="0" tIns="0" rIns="0" bIns="0" rtlCol="0" anchor="t"/>
          <a:lstStyle/>
          <a:p>
            <a:pPr>
              <a:lnSpc>
                <a:spcPct val="115000"/>
              </a:lnSpc>
              <a:spcAft>
                <a:spcPts val="1000"/>
              </a:spcAft>
            </a:pPr>
            <a:r>
              <a:rPr lang="en-US" sz="2400" b="1" dirty="0">
                <a:solidFill>
                  <a:schemeClr val="bg1">
                    <a:lumMod val="75000"/>
                  </a:schemeClr>
                </a:solidFill>
                <a:latin typeface="Algerian" panose="04020705040A02060702" pitchFamily="82" charset="0"/>
                <a:ea typeface="MS Mincho" panose="02020609040205080304" pitchFamily="49" charset="-128"/>
                <a:cs typeface="Arial" panose="020B0604020202020204" pitchFamily="34" charset="0"/>
              </a:rPr>
              <a:t>Submitted By:</a:t>
            </a:r>
          </a:p>
          <a:p>
            <a:pPr>
              <a:lnSpc>
                <a:spcPct val="115000"/>
              </a:lnSpc>
              <a:spcAft>
                <a:spcPts val="1000"/>
              </a:spcAft>
            </a:pPr>
            <a:endParaRPr lang="en-US" sz="2400" dirty="0">
              <a:solidFill>
                <a:schemeClr val="bg1">
                  <a:lumMod val="75000"/>
                </a:schemeClr>
              </a:solidFill>
              <a:latin typeface="Cambria" panose="02040503050406030204" pitchFamily="18" charset="0"/>
              <a:ea typeface="MS Mincho" panose="02020609040205080304" pitchFamily="49" charset="-128"/>
              <a:cs typeface="Arial" panose="020B0604020202020204" pitchFamily="34" charset="0"/>
            </a:endParaRPr>
          </a:p>
          <a:p>
            <a:pPr>
              <a:lnSpc>
                <a:spcPct val="115000"/>
              </a:lnSpc>
              <a:spcAft>
                <a:spcPts val="1000"/>
              </a:spcAft>
            </a:pPr>
            <a:r>
              <a:rPr lang="en-US" sz="2400" dirty="0">
                <a:solidFill>
                  <a:schemeClr val="bg1">
                    <a:lumMod val="75000"/>
                  </a:schemeClr>
                </a:solidFill>
                <a:effectLst>
                  <a:outerShdw blurRad="38100" dist="19050" dir="2700000" algn="tl">
                    <a:schemeClr val="dk1">
                      <a:alpha val="40000"/>
                    </a:schemeClr>
                  </a:outerShdw>
                </a:effectLst>
                <a:latin typeface="Times New Roman" panose="02020603050405020304" pitchFamily="18" charset="0"/>
                <a:ea typeface="Times New Roman" panose="02020603050405020304" pitchFamily="18" charset="0"/>
                <a:cs typeface="Arial" panose="020B0604020202020204" pitchFamily="34" charset="0"/>
              </a:rPr>
              <a:t>Muhammad Danial (233588)</a:t>
            </a:r>
            <a:endParaRPr lang="en-US" sz="2400" dirty="0">
              <a:solidFill>
                <a:schemeClr val="bg1">
                  <a:lumMod val="75000"/>
                </a:schemeClr>
              </a:solidFill>
              <a:latin typeface="Cambria" panose="02040503050406030204" pitchFamily="18" charset="0"/>
              <a:ea typeface="MS Mincho" panose="02020609040205080304" pitchFamily="49" charset="-128"/>
              <a:cs typeface="Arial" panose="020B0604020202020204" pitchFamily="34" charset="0"/>
            </a:endParaRPr>
          </a:p>
          <a:p>
            <a:pPr>
              <a:lnSpc>
                <a:spcPct val="115000"/>
              </a:lnSpc>
              <a:spcAft>
                <a:spcPts val="1000"/>
              </a:spcAft>
            </a:pPr>
            <a:r>
              <a:rPr lang="en-US" sz="2400" dirty="0">
                <a:solidFill>
                  <a:schemeClr val="bg1">
                    <a:lumMod val="75000"/>
                  </a:schemeClr>
                </a:solidFill>
                <a:effectLst>
                  <a:outerShdw blurRad="38100" dist="19050" dir="2700000" algn="tl">
                    <a:schemeClr val="dk1">
                      <a:alpha val="40000"/>
                    </a:schemeClr>
                  </a:outerShdw>
                </a:effectLst>
                <a:latin typeface="Times New Roman" panose="02020603050405020304" pitchFamily="18" charset="0"/>
                <a:ea typeface="Times New Roman" panose="02020603050405020304" pitchFamily="18" charset="0"/>
                <a:cs typeface="Arial" panose="020B0604020202020204" pitchFamily="34" charset="0"/>
              </a:rPr>
              <a:t>Musa bin Abdullah (233576)</a:t>
            </a:r>
            <a:endParaRPr lang="en-US" sz="2400" dirty="0">
              <a:solidFill>
                <a:schemeClr val="bg1">
                  <a:lumMod val="75000"/>
                </a:schemeClr>
              </a:solidFill>
              <a:latin typeface="Cambria" panose="02040503050406030204" pitchFamily="18" charset="0"/>
              <a:ea typeface="MS Mincho" panose="02020609040205080304" pitchFamily="49" charset="-128"/>
              <a:cs typeface="Arial" panose="020B0604020202020204" pitchFamily="34" charset="0"/>
            </a:endParaRPr>
          </a:p>
          <a:p>
            <a:pPr>
              <a:lnSpc>
                <a:spcPct val="115000"/>
              </a:lnSpc>
              <a:spcAft>
                <a:spcPts val="1000"/>
              </a:spcAft>
            </a:pPr>
            <a:r>
              <a:rPr lang="en-US" sz="2400" dirty="0">
                <a:solidFill>
                  <a:schemeClr val="bg1">
                    <a:lumMod val="75000"/>
                  </a:schemeClr>
                </a:solidFill>
                <a:effectLst>
                  <a:outerShdw blurRad="38100" dist="19050" dir="2700000" algn="tl">
                    <a:schemeClr val="dk1">
                      <a:alpha val="40000"/>
                    </a:schemeClr>
                  </a:outerShdw>
                </a:effectLst>
                <a:latin typeface="Times New Roman" panose="02020603050405020304" pitchFamily="18" charset="0"/>
                <a:ea typeface="Times New Roman" panose="02020603050405020304" pitchFamily="18" charset="0"/>
                <a:cs typeface="Arial" panose="020B0604020202020204" pitchFamily="34" charset="0"/>
              </a:rPr>
              <a:t>Abdullah Altaf (233558)</a:t>
            </a:r>
            <a:endParaRPr lang="en-US" sz="2400" dirty="0">
              <a:solidFill>
                <a:schemeClr val="bg1">
                  <a:lumMod val="75000"/>
                </a:schemeClr>
              </a:solidFill>
              <a:latin typeface="Cambria" panose="02040503050406030204" pitchFamily="18" charset="0"/>
              <a:ea typeface="MS Mincho" panose="02020609040205080304" pitchFamily="49" charset="-128"/>
              <a:cs typeface="Arial" panose="020B0604020202020204" pitchFamily="34" charset="0"/>
            </a:endParaRPr>
          </a:p>
        </p:txBody>
      </p:sp>
      <p:pic>
        <p:nvPicPr>
          <p:cNvPr id="8" name="Picture 7">
            <a:extLst>
              <a:ext uri="{FF2B5EF4-FFF2-40B4-BE49-F238E27FC236}">
                <a16:creationId xmlns:a16="http://schemas.microsoft.com/office/drawing/2014/main" id="{C6950E5F-9B72-4ECB-B939-F514B1A48C98}"/>
              </a:ext>
            </a:extLst>
          </p:cNvPr>
          <p:cNvPicPr>
            <a:picLocks noChangeAspect="1"/>
          </p:cNvPicPr>
          <p:nvPr/>
        </p:nvPicPr>
        <p:blipFill>
          <a:blip r:embed="rId4"/>
          <a:stretch>
            <a:fillRect/>
          </a:stretch>
        </p:blipFill>
        <p:spPr>
          <a:xfrm>
            <a:off x="12733077" y="7792476"/>
            <a:ext cx="1897323" cy="313946"/>
          </a:xfrm>
          <a:prstGeom prst="rect">
            <a:avLst/>
          </a:prstGeom>
        </p:spPr>
      </p:pic>
      <p:sp>
        <p:nvSpPr>
          <p:cNvPr id="5" name="TextBox 4">
            <a:extLst>
              <a:ext uri="{FF2B5EF4-FFF2-40B4-BE49-F238E27FC236}">
                <a16:creationId xmlns:a16="http://schemas.microsoft.com/office/drawing/2014/main" id="{F81F3F89-2CF7-486F-9583-B8AE0F791D54}"/>
              </a:ext>
            </a:extLst>
          </p:cNvPr>
          <p:cNvSpPr txBox="1"/>
          <p:nvPr/>
        </p:nvSpPr>
        <p:spPr>
          <a:xfrm>
            <a:off x="10331116" y="4944528"/>
            <a:ext cx="3569728" cy="2013243"/>
          </a:xfrm>
          <a:prstGeom prst="rect">
            <a:avLst/>
          </a:prstGeom>
          <a:noFill/>
        </p:spPr>
        <p:txBody>
          <a:bodyPr wrap="square" rtlCol="0">
            <a:spAutoFit/>
          </a:bodyPr>
          <a:lstStyle/>
          <a:p>
            <a:pPr lvl="0">
              <a:lnSpc>
                <a:spcPct val="115000"/>
              </a:lnSpc>
              <a:spcAft>
                <a:spcPts val="1000"/>
              </a:spcAft>
            </a:pPr>
            <a:r>
              <a:rPr lang="en-US" sz="2400" b="1" dirty="0">
                <a:solidFill>
                  <a:schemeClr val="bg1">
                    <a:lumMod val="75000"/>
                  </a:schemeClr>
                </a:solidFill>
                <a:latin typeface="Algerian" panose="04020705040A02060702" pitchFamily="82" charset="0"/>
                <a:ea typeface="MS Mincho" panose="02020609040205080304" pitchFamily="49" charset="-128"/>
                <a:cs typeface="Arial" panose="020B0604020202020204" pitchFamily="34" charset="0"/>
              </a:rPr>
              <a:t>Submitted To:</a:t>
            </a:r>
          </a:p>
          <a:p>
            <a:pPr lvl="0">
              <a:lnSpc>
                <a:spcPct val="115000"/>
              </a:lnSpc>
              <a:spcAft>
                <a:spcPts val="1000"/>
              </a:spcAft>
            </a:pPr>
            <a:br>
              <a:rPr lang="en-US" sz="2400" dirty="0">
                <a:solidFill>
                  <a:schemeClr val="bg1">
                    <a:lumMod val="75000"/>
                  </a:schemeClr>
                </a:solidFill>
                <a:latin typeface="Cambria" panose="02040503050406030204" pitchFamily="18" charset="0"/>
                <a:ea typeface="MS Mincho" panose="02020609040205080304" pitchFamily="49" charset="-128"/>
                <a:cs typeface="Arial" panose="020B0604020202020204" pitchFamily="34" charset="0"/>
              </a:rPr>
            </a:br>
            <a:r>
              <a:rPr lang="en-US" sz="2400" dirty="0">
                <a:solidFill>
                  <a:schemeClr val="bg1">
                    <a:lumMod val="75000"/>
                  </a:schemeClr>
                </a:solidFill>
                <a:effectLst>
                  <a:outerShdw blurRad="38100" dist="19050" dir="2700000" algn="tl">
                    <a:prstClr val="black">
                      <a:alpha val="40000"/>
                    </a:prstClr>
                  </a:outerShdw>
                </a:effectLst>
                <a:latin typeface="Times New Roman" panose="02020603050405020304" pitchFamily="18" charset="0"/>
                <a:ea typeface="Times New Roman" panose="02020603050405020304" pitchFamily="18" charset="0"/>
                <a:cs typeface="Arial" panose="020B0604020202020204" pitchFamily="34" charset="0"/>
              </a:rPr>
              <a:t>Madam Atika Ali</a:t>
            </a:r>
            <a:endParaRPr lang="en-US" sz="2400" dirty="0">
              <a:solidFill>
                <a:schemeClr val="bg1">
                  <a:lumMod val="75000"/>
                </a:schemeClr>
              </a:solidFill>
              <a:latin typeface="Cambria" panose="02040503050406030204" pitchFamily="18" charset="0"/>
              <a:ea typeface="MS Mincho" panose="02020609040205080304" pitchFamily="49" charset="-128"/>
              <a:cs typeface="Arial" panose="020B0604020202020204" pitchFamily="34" charset="0"/>
            </a:endParaRPr>
          </a:p>
          <a:p>
            <a:pPr lvl="0">
              <a:lnSpc>
                <a:spcPct val="115000"/>
              </a:lnSpc>
              <a:spcAft>
                <a:spcPts val="1000"/>
              </a:spcAft>
            </a:pPr>
            <a:r>
              <a:rPr lang="en-US" sz="2400" dirty="0">
                <a:solidFill>
                  <a:schemeClr val="bg1">
                    <a:lumMod val="75000"/>
                  </a:schemeClr>
                </a:solidFill>
                <a:effectLst>
                  <a:outerShdw blurRad="38100" dist="19050" dir="2700000" algn="tl">
                    <a:prstClr val="black">
                      <a:alpha val="40000"/>
                    </a:prstClr>
                  </a:outerShdw>
                </a:effectLst>
                <a:latin typeface="Times New Roman" panose="02020603050405020304" pitchFamily="18" charset="0"/>
                <a:ea typeface="Times New Roman" panose="02020603050405020304" pitchFamily="18" charset="0"/>
                <a:cs typeface="Arial" panose="020B0604020202020204" pitchFamily="34" charset="0"/>
              </a:rPr>
              <a:t>Bs Computer Science (B)</a:t>
            </a:r>
            <a:endParaRPr lang="en-US" sz="2400" dirty="0">
              <a:solidFill>
                <a:schemeClr val="bg1">
                  <a:lumMod val="75000"/>
                </a:schemeClr>
              </a:solidFill>
              <a:latin typeface="Cambria" panose="02040503050406030204" pitchFamily="18" charset="0"/>
              <a:ea typeface="MS Mincho" panose="02020609040205080304" pitchFamily="49" charset="-128"/>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E9F06D-862D-462C-B453-D7C202BE47F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4506" y="1491916"/>
            <a:ext cx="12624819" cy="5029200"/>
          </a:xfrm>
          <a:prstGeom prst="rect">
            <a:avLst/>
          </a:prstGeom>
          <a:noFill/>
          <a:ln>
            <a:noFill/>
          </a:ln>
        </p:spPr>
      </p:pic>
      <p:sp>
        <p:nvSpPr>
          <p:cNvPr id="4" name="Rectangle 3">
            <a:extLst>
              <a:ext uri="{FF2B5EF4-FFF2-40B4-BE49-F238E27FC236}">
                <a16:creationId xmlns:a16="http://schemas.microsoft.com/office/drawing/2014/main" id="{2E59D925-B26E-49EB-9B90-D23CC1EEFE4D}"/>
              </a:ext>
            </a:extLst>
          </p:cNvPr>
          <p:cNvSpPr/>
          <p:nvPr/>
        </p:nvSpPr>
        <p:spPr>
          <a:xfrm>
            <a:off x="5362612" y="7176562"/>
            <a:ext cx="3568606" cy="495072"/>
          </a:xfrm>
          <a:prstGeom prst="rect">
            <a:avLst/>
          </a:prstGeom>
        </p:spPr>
        <p:txBody>
          <a:bodyPr wrap="none">
            <a:spAutoFit/>
          </a:bodyPr>
          <a:lstStyle/>
          <a:p>
            <a:pPr lvl="0">
              <a:lnSpc>
                <a:spcPts val="2750"/>
              </a:lnSpc>
            </a:pPr>
            <a:r>
              <a:rPr lang="en-US" sz="4000" dirty="0">
                <a:solidFill>
                  <a:srgbClr val="C7CDD6"/>
                </a:solidFill>
                <a:latin typeface="Instrument Sans Medium" pitchFamily="34" charset="0"/>
                <a:ea typeface="Instrument Sans Medium" pitchFamily="34" charset="-122"/>
                <a:cs typeface="Instrument Sans Medium" pitchFamily="34" charset="-120"/>
              </a:rPr>
              <a:t>Sales Window</a:t>
            </a:r>
            <a:endParaRPr lang="en-US" sz="4000" dirty="0">
              <a:solidFill>
                <a:prstClr val="black"/>
              </a:solidFill>
            </a:endParaRPr>
          </a:p>
        </p:txBody>
      </p:sp>
      <p:pic>
        <p:nvPicPr>
          <p:cNvPr id="5" name="Picture 4">
            <a:extLst>
              <a:ext uri="{FF2B5EF4-FFF2-40B4-BE49-F238E27FC236}">
                <a16:creationId xmlns:a16="http://schemas.microsoft.com/office/drawing/2014/main" id="{F173E0F8-07B5-4EC4-B8C0-DEE5C9EC42C9}"/>
              </a:ext>
            </a:extLst>
          </p:cNvPr>
          <p:cNvPicPr>
            <a:picLocks noChangeAspect="1"/>
          </p:cNvPicPr>
          <p:nvPr/>
        </p:nvPicPr>
        <p:blipFill>
          <a:blip r:embed="rId3"/>
          <a:stretch>
            <a:fillRect/>
          </a:stretch>
        </p:blipFill>
        <p:spPr>
          <a:xfrm>
            <a:off x="12733077" y="7792476"/>
            <a:ext cx="1897323" cy="313946"/>
          </a:xfrm>
          <a:prstGeom prst="rect">
            <a:avLst/>
          </a:prstGeom>
        </p:spPr>
      </p:pic>
      <p:sp>
        <p:nvSpPr>
          <p:cNvPr id="6" name="Text 0">
            <a:extLst>
              <a:ext uri="{FF2B5EF4-FFF2-40B4-BE49-F238E27FC236}">
                <a16:creationId xmlns:a16="http://schemas.microsoft.com/office/drawing/2014/main" id="{021778A7-9963-44E4-B615-D84CF2FF1B48}"/>
              </a:ext>
            </a:extLst>
          </p:cNvPr>
          <p:cNvSpPr/>
          <p:nvPr/>
        </p:nvSpPr>
        <p:spPr>
          <a:xfrm>
            <a:off x="633369" y="60075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Algerian" panose="04020705040A02060702" pitchFamily="82" charset="0"/>
                <a:ea typeface="Instrument Sans Medium" pitchFamily="34" charset="-122"/>
                <a:cs typeface="Instrument Sans Medium" pitchFamily="34" charset="-120"/>
              </a:rPr>
              <a:t>User Interface Design</a:t>
            </a:r>
            <a:endParaRPr lang="en-US" sz="4450" dirty="0">
              <a:latin typeface="Algerian" panose="04020705040A02060702" pitchFamily="82" charset="0"/>
            </a:endParaRPr>
          </a:p>
        </p:txBody>
      </p:sp>
    </p:spTree>
    <p:extLst>
      <p:ext uri="{BB962C8B-B14F-4D97-AF65-F5344CB8AC3E}">
        <p14:creationId xmlns:p14="http://schemas.microsoft.com/office/powerpoint/2010/main" val="2402712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D31012-6DE2-4677-BC1A-4DAF1DD526E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68001" y="1447968"/>
            <a:ext cx="10692967" cy="5333664"/>
          </a:xfrm>
          <a:prstGeom prst="rect">
            <a:avLst/>
          </a:prstGeom>
          <a:noFill/>
          <a:ln>
            <a:noFill/>
          </a:ln>
        </p:spPr>
      </p:pic>
      <p:sp>
        <p:nvSpPr>
          <p:cNvPr id="6" name="Rectangle 5">
            <a:extLst>
              <a:ext uri="{FF2B5EF4-FFF2-40B4-BE49-F238E27FC236}">
                <a16:creationId xmlns:a16="http://schemas.microsoft.com/office/drawing/2014/main" id="{0497E9D6-E831-4BFA-967B-5E0A11732FB1}"/>
              </a:ext>
            </a:extLst>
          </p:cNvPr>
          <p:cNvSpPr/>
          <p:nvPr/>
        </p:nvSpPr>
        <p:spPr>
          <a:xfrm>
            <a:off x="6063432" y="7205621"/>
            <a:ext cx="2528256" cy="495072"/>
          </a:xfrm>
          <a:prstGeom prst="rect">
            <a:avLst/>
          </a:prstGeom>
        </p:spPr>
        <p:txBody>
          <a:bodyPr wrap="none">
            <a:spAutoFit/>
          </a:bodyPr>
          <a:lstStyle/>
          <a:p>
            <a:pPr lvl="0">
              <a:lnSpc>
                <a:spcPts val="2750"/>
              </a:lnSpc>
            </a:pPr>
            <a:r>
              <a:rPr lang="en-US" sz="4000" dirty="0">
                <a:solidFill>
                  <a:srgbClr val="C7CDD6"/>
                </a:solidFill>
                <a:latin typeface="Instrument Sans Medium" pitchFamily="34" charset="0"/>
              </a:rPr>
              <a:t>Audit Log</a:t>
            </a:r>
            <a:endParaRPr lang="en-US" sz="4000" dirty="0">
              <a:solidFill>
                <a:prstClr val="black"/>
              </a:solidFill>
            </a:endParaRPr>
          </a:p>
        </p:txBody>
      </p:sp>
      <p:pic>
        <p:nvPicPr>
          <p:cNvPr id="7" name="Picture 6">
            <a:extLst>
              <a:ext uri="{FF2B5EF4-FFF2-40B4-BE49-F238E27FC236}">
                <a16:creationId xmlns:a16="http://schemas.microsoft.com/office/drawing/2014/main" id="{DAEE6A09-2D00-4918-BD16-D7F6AB62BFD5}"/>
              </a:ext>
            </a:extLst>
          </p:cNvPr>
          <p:cNvPicPr>
            <a:picLocks noChangeAspect="1"/>
          </p:cNvPicPr>
          <p:nvPr/>
        </p:nvPicPr>
        <p:blipFill>
          <a:blip r:embed="rId3"/>
          <a:stretch>
            <a:fillRect/>
          </a:stretch>
        </p:blipFill>
        <p:spPr>
          <a:xfrm>
            <a:off x="12733077" y="7792476"/>
            <a:ext cx="1897323" cy="313946"/>
          </a:xfrm>
          <a:prstGeom prst="rect">
            <a:avLst/>
          </a:prstGeom>
        </p:spPr>
      </p:pic>
      <p:sp>
        <p:nvSpPr>
          <p:cNvPr id="8" name="Text 0">
            <a:extLst>
              <a:ext uri="{FF2B5EF4-FFF2-40B4-BE49-F238E27FC236}">
                <a16:creationId xmlns:a16="http://schemas.microsoft.com/office/drawing/2014/main" id="{5A2C53E4-174D-4604-9771-0B43FD6451C5}"/>
              </a:ext>
            </a:extLst>
          </p:cNvPr>
          <p:cNvSpPr/>
          <p:nvPr/>
        </p:nvSpPr>
        <p:spPr>
          <a:xfrm>
            <a:off x="633369" y="60075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Algerian" panose="04020705040A02060702" pitchFamily="82" charset="0"/>
                <a:ea typeface="Instrument Sans Medium" pitchFamily="34" charset="-122"/>
                <a:cs typeface="Instrument Sans Medium" pitchFamily="34" charset="-120"/>
              </a:rPr>
              <a:t>User Interface Design</a:t>
            </a:r>
            <a:endParaRPr lang="en-US" sz="4450" dirty="0">
              <a:latin typeface="Algerian" panose="04020705040A02060702" pitchFamily="82" charset="0"/>
            </a:endParaRPr>
          </a:p>
        </p:txBody>
      </p:sp>
    </p:spTree>
    <p:extLst>
      <p:ext uri="{BB962C8B-B14F-4D97-AF65-F5344CB8AC3E}">
        <p14:creationId xmlns:p14="http://schemas.microsoft.com/office/powerpoint/2010/main" val="1715356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1D796F-670D-412E-9BB8-7F02FDCD280C}"/>
              </a:ext>
            </a:extLst>
          </p:cNvPr>
          <p:cNvPicPr/>
          <p:nvPr/>
        </p:nvPicPr>
        <p:blipFill rotWithShape="1">
          <a:blip r:embed="rId2">
            <a:extLst>
              <a:ext uri="{28A0092B-C50C-407E-A947-70E740481C1C}">
                <a14:useLocalDpi xmlns:a14="http://schemas.microsoft.com/office/drawing/2010/main" val="0"/>
              </a:ext>
            </a:extLst>
          </a:blip>
          <a:srcRect b="38057"/>
          <a:stretch/>
        </p:blipFill>
        <p:spPr bwMode="auto">
          <a:xfrm>
            <a:off x="2395817" y="1433488"/>
            <a:ext cx="9154499" cy="4940969"/>
          </a:xfrm>
          <a:prstGeom prst="rect">
            <a:avLst/>
          </a:prstGeom>
          <a:noFill/>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FAAC25C3-9E94-4233-9E44-90BE2CDABBA4}"/>
              </a:ext>
            </a:extLst>
          </p:cNvPr>
          <p:cNvSpPr/>
          <p:nvPr/>
        </p:nvSpPr>
        <p:spPr>
          <a:xfrm>
            <a:off x="4404093" y="6877439"/>
            <a:ext cx="5444119" cy="495072"/>
          </a:xfrm>
          <a:prstGeom prst="rect">
            <a:avLst/>
          </a:prstGeom>
        </p:spPr>
        <p:txBody>
          <a:bodyPr wrap="none">
            <a:spAutoFit/>
          </a:bodyPr>
          <a:lstStyle/>
          <a:p>
            <a:pPr lvl="0">
              <a:lnSpc>
                <a:spcPts val="2750"/>
              </a:lnSpc>
            </a:pPr>
            <a:r>
              <a:rPr lang="en-US" sz="4000" dirty="0">
                <a:solidFill>
                  <a:srgbClr val="C7CDD6"/>
                </a:solidFill>
                <a:latin typeface="Instrument Sans Medium" pitchFamily="34" charset="0"/>
              </a:rPr>
              <a:t>Product Management</a:t>
            </a:r>
            <a:endParaRPr lang="en-US" sz="4000" dirty="0">
              <a:solidFill>
                <a:prstClr val="black"/>
              </a:solidFill>
            </a:endParaRPr>
          </a:p>
        </p:txBody>
      </p:sp>
      <p:pic>
        <p:nvPicPr>
          <p:cNvPr id="6" name="Picture 5">
            <a:extLst>
              <a:ext uri="{FF2B5EF4-FFF2-40B4-BE49-F238E27FC236}">
                <a16:creationId xmlns:a16="http://schemas.microsoft.com/office/drawing/2014/main" id="{E467615D-B6AB-499C-9CC0-DBFA4B1AEEF7}"/>
              </a:ext>
            </a:extLst>
          </p:cNvPr>
          <p:cNvPicPr>
            <a:picLocks noChangeAspect="1"/>
          </p:cNvPicPr>
          <p:nvPr/>
        </p:nvPicPr>
        <p:blipFill>
          <a:blip r:embed="rId3"/>
          <a:stretch>
            <a:fillRect/>
          </a:stretch>
        </p:blipFill>
        <p:spPr>
          <a:xfrm>
            <a:off x="12733077" y="7792476"/>
            <a:ext cx="1897323" cy="313946"/>
          </a:xfrm>
          <a:prstGeom prst="rect">
            <a:avLst/>
          </a:prstGeom>
        </p:spPr>
      </p:pic>
      <p:sp>
        <p:nvSpPr>
          <p:cNvPr id="7" name="Text 0">
            <a:extLst>
              <a:ext uri="{FF2B5EF4-FFF2-40B4-BE49-F238E27FC236}">
                <a16:creationId xmlns:a16="http://schemas.microsoft.com/office/drawing/2014/main" id="{09363E03-94DD-4554-8B60-57D2D9B062A7}"/>
              </a:ext>
            </a:extLst>
          </p:cNvPr>
          <p:cNvSpPr/>
          <p:nvPr/>
        </p:nvSpPr>
        <p:spPr>
          <a:xfrm>
            <a:off x="633369" y="60075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Algerian" panose="04020705040A02060702" pitchFamily="82" charset="0"/>
                <a:ea typeface="Instrument Sans Medium" pitchFamily="34" charset="-122"/>
                <a:cs typeface="Instrument Sans Medium" pitchFamily="34" charset="-120"/>
              </a:rPr>
              <a:t>User Interface Design</a:t>
            </a:r>
            <a:endParaRPr lang="en-US" sz="4450" dirty="0">
              <a:latin typeface="Algerian" panose="04020705040A02060702" pitchFamily="82" charset="0"/>
            </a:endParaRPr>
          </a:p>
        </p:txBody>
      </p:sp>
    </p:spTree>
    <p:extLst>
      <p:ext uri="{BB962C8B-B14F-4D97-AF65-F5344CB8AC3E}">
        <p14:creationId xmlns:p14="http://schemas.microsoft.com/office/powerpoint/2010/main" val="2791451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8406EF-91DB-4A51-82EC-45F0091215F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02568" y="1462806"/>
            <a:ext cx="9336506" cy="4905910"/>
          </a:xfrm>
          <a:prstGeom prst="rect">
            <a:avLst/>
          </a:prstGeom>
          <a:noFill/>
          <a:ln>
            <a:noFill/>
          </a:ln>
        </p:spPr>
      </p:pic>
      <p:sp>
        <p:nvSpPr>
          <p:cNvPr id="4" name="Rectangle 3">
            <a:extLst>
              <a:ext uri="{FF2B5EF4-FFF2-40B4-BE49-F238E27FC236}">
                <a16:creationId xmlns:a16="http://schemas.microsoft.com/office/drawing/2014/main" id="{D9C629C2-410C-4F7E-8206-684AD0A76722}"/>
              </a:ext>
            </a:extLst>
          </p:cNvPr>
          <p:cNvSpPr/>
          <p:nvPr/>
        </p:nvSpPr>
        <p:spPr>
          <a:xfrm>
            <a:off x="4448761" y="7075685"/>
            <a:ext cx="5218095" cy="495072"/>
          </a:xfrm>
          <a:prstGeom prst="rect">
            <a:avLst/>
          </a:prstGeom>
        </p:spPr>
        <p:txBody>
          <a:bodyPr wrap="none">
            <a:spAutoFit/>
          </a:bodyPr>
          <a:lstStyle/>
          <a:p>
            <a:pPr lvl="0">
              <a:lnSpc>
                <a:spcPts val="2750"/>
              </a:lnSpc>
            </a:pPr>
            <a:r>
              <a:rPr lang="en-US" sz="4000" dirty="0">
                <a:solidFill>
                  <a:srgbClr val="C7CDD6"/>
                </a:solidFill>
                <a:latin typeface="Instrument Sans Medium" pitchFamily="34" charset="0"/>
              </a:rPr>
              <a:t>Invoice Management</a:t>
            </a:r>
            <a:endParaRPr lang="en-US" sz="4000" dirty="0">
              <a:solidFill>
                <a:prstClr val="black"/>
              </a:solidFill>
            </a:endParaRPr>
          </a:p>
        </p:txBody>
      </p:sp>
      <p:pic>
        <p:nvPicPr>
          <p:cNvPr id="5" name="Picture 4">
            <a:extLst>
              <a:ext uri="{FF2B5EF4-FFF2-40B4-BE49-F238E27FC236}">
                <a16:creationId xmlns:a16="http://schemas.microsoft.com/office/drawing/2014/main" id="{81848AF4-89AF-41DE-94DA-8E372A65F9C5}"/>
              </a:ext>
            </a:extLst>
          </p:cNvPr>
          <p:cNvPicPr>
            <a:picLocks noChangeAspect="1"/>
          </p:cNvPicPr>
          <p:nvPr/>
        </p:nvPicPr>
        <p:blipFill>
          <a:blip r:embed="rId3"/>
          <a:stretch>
            <a:fillRect/>
          </a:stretch>
        </p:blipFill>
        <p:spPr>
          <a:xfrm>
            <a:off x="12733077" y="7792476"/>
            <a:ext cx="1897323" cy="313946"/>
          </a:xfrm>
          <a:prstGeom prst="rect">
            <a:avLst/>
          </a:prstGeom>
        </p:spPr>
      </p:pic>
      <p:sp>
        <p:nvSpPr>
          <p:cNvPr id="6" name="Text 0">
            <a:extLst>
              <a:ext uri="{FF2B5EF4-FFF2-40B4-BE49-F238E27FC236}">
                <a16:creationId xmlns:a16="http://schemas.microsoft.com/office/drawing/2014/main" id="{6B83E7BA-ABD7-4A8D-8B4E-444D511320A8}"/>
              </a:ext>
            </a:extLst>
          </p:cNvPr>
          <p:cNvSpPr/>
          <p:nvPr/>
        </p:nvSpPr>
        <p:spPr>
          <a:xfrm>
            <a:off x="633369" y="60075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Algerian" panose="04020705040A02060702" pitchFamily="82" charset="0"/>
                <a:ea typeface="Instrument Sans Medium" pitchFamily="34" charset="-122"/>
                <a:cs typeface="Instrument Sans Medium" pitchFamily="34" charset="-120"/>
              </a:rPr>
              <a:t>User Interface Design</a:t>
            </a:r>
            <a:endParaRPr lang="en-US" sz="4450" dirty="0">
              <a:latin typeface="Algerian" panose="04020705040A02060702" pitchFamily="82" charset="0"/>
            </a:endParaRPr>
          </a:p>
        </p:txBody>
      </p:sp>
    </p:spTree>
    <p:extLst>
      <p:ext uri="{BB962C8B-B14F-4D97-AF65-F5344CB8AC3E}">
        <p14:creationId xmlns:p14="http://schemas.microsoft.com/office/powerpoint/2010/main" val="4157725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7539AF-5DA3-4DF1-A65A-B31D8CB0990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60884" y="1764633"/>
            <a:ext cx="11486148" cy="4221830"/>
          </a:xfrm>
          <a:prstGeom prst="rect">
            <a:avLst/>
          </a:prstGeom>
          <a:noFill/>
          <a:ln>
            <a:noFill/>
          </a:ln>
        </p:spPr>
      </p:pic>
      <p:sp>
        <p:nvSpPr>
          <p:cNvPr id="4" name="Rectangle 3">
            <a:extLst>
              <a:ext uri="{FF2B5EF4-FFF2-40B4-BE49-F238E27FC236}">
                <a16:creationId xmlns:a16="http://schemas.microsoft.com/office/drawing/2014/main" id="{E0AAFE1B-F975-4CF5-9596-3B5FC5330890}"/>
              </a:ext>
            </a:extLst>
          </p:cNvPr>
          <p:cNvSpPr/>
          <p:nvPr/>
        </p:nvSpPr>
        <p:spPr>
          <a:xfrm>
            <a:off x="4850531" y="6947348"/>
            <a:ext cx="4354077" cy="495072"/>
          </a:xfrm>
          <a:prstGeom prst="rect">
            <a:avLst/>
          </a:prstGeom>
        </p:spPr>
        <p:txBody>
          <a:bodyPr wrap="none">
            <a:spAutoFit/>
          </a:bodyPr>
          <a:lstStyle/>
          <a:p>
            <a:pPr lvl="0">
              <a:lnSpc>
                <a:spcPts val="2750"/>
              </a:lnSpc>
            </a:pPr>
            <a:r>
              <a:rPr lang="en-US" sz="4000" dirty="0">
                <a:solidFill>
                  <a:srgbClr val="C7CDD6"/>
                </a:solidFill>
                <a:latin typeface="Instrument Sans Medium" pitchFamily="34" charset="0"/>
              </a:rPr>
              <a:t>Help and Support</a:t>
            </a:r>
            <a:endParaRPr lang="en-US" sz="4000" dirty="0">
              <a:solidFill>
                <a:prstClr val="black"/>
              </a:solidFill>
            </a:endParaRPr>
          </a:p>
        </p:txBody>
      </p:sp>
      <p:pic>
        <p:nvPicPr>
          <p:cNvPr id="5" name="Picture 4">
            <a:extLst>
              <a:ext uri="{FF2B5EF4-FFF2-40B4-BE49-F238E27FC236}">
                <a16:creationId xmlns:a16="http://schemas.microsoft.com/office/drawing/2014/main" id="{DC10C5C1-D40C-4F17-9C26-20E4208D904F}"/>
              </a:ext>
            </a:extLst>
          </p:cNvPr>
          <p:cNvPicPr>
            <a:picLocks noChangeAspect="1"/>
          </p:cNvPicPr>
          <p:nvPr/>
        </p:nvPicPr>
        <p:blipFill>
          <a:blip r:embed="rId3"/>
          <a:stretch>
            <a:fillRect/>
          </a:stretch>
        </p:blipFill>
        <p:spPr>
          <a:xfrm>
            <a:off x="12733077" y="7792476"/>
            <a:ext cx="1897323" cy="313946"/>
          </a:xfrm>
          <a:prstGeom prst="rect">
            <a:avLst/>
          </a:prstGeom>
        </p:spPr>
      </p:pic>
      <p:sp>
        <p:nvSpPr>
          <p:cNvPr id="6" name="Text 0">
            <a:extLst>
              <a:ext uri="{FF2B5EF4-FFF2-40B4-BE49-F238E27FC236}">
                <a16:creationId xmlns:a16="http://schemas.microsoft.com/office/drawing/2014/main" id="{B9880B1D-842B-4E9E-8D1F-A3EECB3CAA78}"/>
              </a:ext>
            </a:extLst>
          </p:cNvPr>
          <p:cNvSpPr/>
          <p:nvPr/>
        </p:nvSpPr>
        <p:spPr>
          <a:xfrm>
            <a:off x="633369" y="60075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Algerian" panose="04020705040A02060702" pitchFamily="82" charset="0"/>
                <a:ea typeface="Instrument Sans Medium" pitchFamily="34" charset="-122"/>
                <a:cs typeface="Instrument Sans Medium" pitchFamily="34" charset="-120"/>
              </a:rPr>
              <a:t>User Interface Design</a:t>
            </a:r>
            <a:endParaRPr lang="en-US" sz="4450" dirty="0">
              <a:latin typeface="Algerian" panose="04020705040A02060702" pitchFamily="82" charset="0"/>
            </a:endParaRPr>
          </a:p>
        </p:txBody>
      </p:sp>
    </p:spTree>
    <p:extLst>
      <p:ext uri="{BB962C8B-B14F-4D97-AF65-F5344CB8AC3E}">
        <p14:creationId xmlns:p14="http://schemas.microsoft.com/office/powerpoint/2010/main" val="1556417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08659E-A59B-4536-B179-3301A58F76DE}"/>
              </a:ext>
            </a:extLst>
          </p:cNvPr>
          <p:cNvPicPr/>
          <p:nvPr/>
        </p:nvPicPr>
        <p:blipFill>
          <a:blip r:embed="rId2"/>
          <a:stretch>
            <a:fillRect/>
          </a:stretch>
        </p:blipFill>
        <p:spPr>
          <a:xfrm>
            <a:off x="914399" y="1556085"/>
            <a:ext cx="12689305" cy="4636168"/>
          </a:xfrm>
          <a:prstGeom prst="rect">
            <a:avLst/>
          </a:prstGeom>
        </p:spPr>
      </p:pic>
      <p:sp>
        <p:nvSpPr>
          <p:cNvPr id="4" name="Rectangle 3">
            <a:extLst>
              <a:ext uri="{FF2B5EF4-FFF2-40B4-BE49-F238E27FC236}">
                <a16:creationId xmlns:a16="http://schemas.microsoft.com/office/drawing/2014/main" id="{45DC7E33-C8E0-4EB4-9BFA-5301CCCF9553}"/>
              </a:ext>
            </a:extLst>
          </p:cNvPr>
          <p:cNvSpPr/>
          <p:nvPr/>
        </p:nvSpPr>
        <p:spPr>
          <a:xfrm>
            <a:off x="6358516" y="6883180"/>
            <a:ext cx="1801070" cy="497059"/>
          </a:xfrm>
          <a:prstGeom prst="rect">
            <a:avLst/>
          </a:prstGeom>
        </p:spPr>
        <p:txBody>
          <a:bodyPr wrap="none">
            <a:spAutoFit/>
          </a:bodyPr>
          <a:lstStyle/>
          <a:p>
            <a:pPr lvl="0">
              <a:lnSpc>
                <a:spcPts val="2750"/>
              </a:lnSpc>
            </a:pPr>
            <a:r>
              <a:rPr lang="en-US" sz="4000" dirty="0">
                <a:solidFill>
                  <a:schemeClr val="bg1">
                    <a:lumMod val="85000"/>
                  </a:schemeClr>
                </a:solidFill>
              </a:rPr>
              <a:t>Reports</a:t>
            </a:r>
          </a:p>
        </p:txBody>
      </p:sp>
      <p:pic>
        <p:nvPicPr>
          <p:cNvPr id="5" name="Picture 4">
            <a:extLst>
              <a:ext uri="{FF2B5EF4-FFF2-40B4-BE49-F238E27FC236}">
                <a16:creationId xmlns:a16="http://schemas.microsoft.com/office/drawing/2014/main" id="{BFD3252A-56E7-4BD0-920C-1977679C15FF}"/>
              </a:ext>
            </a:extLst>
          </p:cNvPr>
          <p:cNvPicPr>
            <a:picLocks noChangeAspect="1"/>
          </p:cNvPicPr>
          <p:nvPr/>
        </p:nvPicPr>
        <p:blipFill>
          <a:blip r:embed="rId3"/>
          <a:stretch>
            <a:fillRect/>
          </a:stretch>
        </p:blipFill>
        <p:spPr>
          <a:xfrm>
            <a:off x="12733077" y="7792476"/>
            <a:ext cx="1897323" cy="313946"/>
          </a:xfrm>
          <a:prstGeom prst="rect">
            <a:avLst/>
          </a:prstGeom>
        </p:spPr>
      </p:pic>
      <p:sp>
        <p:nvSpPr>
          <p:cNvPr id="6" name="Text 0">
            <a:extLst>
              <a:ext uri="{FF2B5EF4-FFF2-40B4-BE49-F238E27FC236}">
                <a16:creationId xmlns:a16="http://schemas.microsoft.com/office/drawing/2014/main" id="{F33E1EAC-DD7C-4B12-9799-4BF4A153AAA4}"/>
              </a:ext>
            </a:extLst>
          </p:cNvPr>
          <p:cNvSpPr/>
          <p:nvPr/>
        </p:nvSpPr>
        <p:spPr>
          <a:xfrm>
            <a:off x="633369" y="60075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Algerian" panose="04020705040A02060702" pitchFamily="82" charset="0"/>
                <a:ea typeface="Instrument Sans Medium" pitchFamily="34" charset="-122"/>
                <a:cs typeface="Instrument Sans Medium" pitchFamily="34" charset="-120"/>
              </a:rPr>
              <a:t>User Interface Design</a:t>
            </a:r>
            <a:endParaRPr lang="en-US" sz="4450" dirty="0">
              <a:latin typeface="Algerian" panose="04020705040A02060702" pitchFamily="82" charset="0"/>
            </a:endParaRPr>
          </a:p>
        </p:txBody>
      </p:sp>
    </p:spTree>
    <p:extLst>
      <p:ext uri="{BB962C8B-B14F-4D97-AF65-F5344CB8AC3E}">
        <p14:creationId xmlns:p14="http://schemas.microsoft.com/office/powerpoint/2010/main" val="456506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ECA237-20F3-4543-8E44-307EC8AAFCE4}"/>
              </a:ext>
            </a:extLst>
          </p:cNvPr>
          <p:cNvPicPr/>
          <p:nvPr/>
        </p:nvPicPr>
        <p:blipFill rotWithShape="1">
          <a:blip r:embed="rId2">
            <a:extLst>
              <a:ext uri="{28A0092B-C50C-407E-A947-70E740481C1C}">
                <a14:useLocalDpi xmlns:a14="http://schemas.microsoft.com/office/drawing/2010/main" val="0"/>
              </a:ext>
            </a:extLst>
          </a:blip>
          <a:srcRect b="46893"/>
          <a:stretch/>
        </p:blipFill>
        <p:spPr bwMode="auto">
          <a:xfrm>
            <a:off x="784919" y="1796716"/>
            <a:ext cx="12753474" cy="4636168"/>
          </a:xfrm>
          <a:prstGeom prst="rect">
            <a:avLst/>
          </a:prstGeom>
          <a:noFill/>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35F1252F-AADA-4D47-8B69-161900EEB6BB}"/>
              </a:ext>
            </a:extLst>
          </p:cNvPr>
          <p:cNvSpPr/>
          <p:nvPr/>
        </p:nvSpPr>
        <p:spPr>
          <a:xfrm>
            <a:off x="6045004" y="7233881"/>
            <a:ext cx="2182008" cy="495072"/>
          </a:xfrm>
          <a:prstGeom prst="rect">
            <a:avLst/>
          </a:prstGeom>
        </p:spPr>
        <p:txBody>
          <a:bodyPr wrap="none">
            <a:spAutoFit/>
          </a:bodyPr>
          <a:lstStyle/>
          <a:p>
            <a:pPr lvl="0">
              <a:lnSpc>
                <a:spcPts val="2750"/>
              </a:lnSpc>
            </a:pPr>
            <a:r>
              <a:rPr lang="en-US" sz="4000" dirty="0">
                <a:solidFill>
                  <a:srgbClr val="C7CDD6"/>
                </a:solidFill>
                <a:latin typeface="Instrument Sans Medium" pitchFamily="34" charset="0"/>
              </a:rPr>
              <a:t>Supplier</a:t>
            </a:r>
            <a:endParaRPr lang="en-US" sz="4000" dirty="0">
              <a:solidFill>
                <a:prstClr val="black"/>
              </a:solidFill>
            </a:endParaRPr>
          </a:p>
        </p:txBody>
      </p:sp>
      <p:pic>
        <p:nvPicPr>
          <p:cNvPr id="5" name="Picture 4">
            <a:extLst>
              <a:ext uri="{FF2B5EF4-FFF2-40B4-BE49-F238E27FC236}">
                <a16:creationId xmlns:a16="http://schemas.microsoft.com/office/drawing/2014/main" id="{9F964ED0-2857-431F-9259-0DFB38E4CE9C}"/>
              </a:ext>
            </a:extLst>
          </p:cNvPr>
          <p:cNvPicPr>
            <a:picLocks noChangeAspect="1"/>
          </p:cNvPicPr>
          <p:nvPr/>
        </p:nvPicPr>
        <p:blipFill>
          <a:blip r:embed="rId3"/>
          <a:stretch>
            <a:fillRect/>
          </a:stretch>
        </p:blipFill>
        <p:spPr>
          <a:xfrm>
            <a:off x="12733077" y="7792476"/>
            <a:ext cx="1897323" cy="313946"/>
          </a:xfrm>
          <a:prstGeom prst="rect">
            <a:avLst/>
          </a:prstGeom>
        </p:spPr>
      </p:pic>
      <p:sp>
        <p:nvSpPr>
          <p:cNvPr id="6" name="Text 0">
            <a:extLst>
              <a:ext uri="{FF2B5EF4-FFF2-40B4-BE49-F238E27FC236}">
                <a16:creationId xmlns:a16="http://schemas.microsoft.com/office/drawing/2014/main" id="{1E8BDE36-A180-4C38-83D4-923E03AB70D8}"/>
              </a:ext>
            </a:extLst>
          </p:cNvPr>
          <p:cNvSpPr/>
          <p:nvPr/>
        </p:nvSpPr>
        <p:spPr>
          <a:xfrm>
            <a:off x="633369" y="60075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Algerian" panose="04020705040A02060702" pitchFamily="82" charset="0"/>
                <a:ea typeface="Instrument Sans Medium" pitchFamily="34" charset="-122"/>
                <a:cs typeface="Instrument Sans Medium" pitchFamily="34" charset="-120"/>
              </a:rPr>
              <a:t>User Interface Design</a:t>
            </a:r>
            <a:endParaRPr lang="en-US" sz="4450" dirty="0">
              <a:latin typeface="Algerian" panose="04020705040A02060702" pitchFamily="82" charset="0"/>
            </a:endParaRPr>
          </a:p>
        </p:txBody>
      </p:sp>
    </p:spTree>
    <p:extLst>
      <p:ext uri="{BB962C8B-B14F-4D97-AF65-F5344CB8AC3E}">
        <p14:creationId xmlns:p14="http://schemas.microsoft.com/office/powerpoint/2010/main" val="1658637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0EB4D7-3D36-4873-9E94-AD95CF6ACD6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53832" y="1925053"/>
            <a:ext cx="12577011" cy="4668252"/>
          </a:xfrm>
          <a:prstGeom prst="rect">
            <a:avLst/>
          </a:prstGeom>
          <a:noFill/>
          <a:ln>
            <a:noFill/>
          </a:ln>
        </p:spPr>
      </p:pic>
      <p:sp>
        <p:nvSpPr>
          <p:cNvPr id="4" name="Rectangle 3">
            <a:extLst>
              <a:ext uri="{FF2B5EF4-FFF2-40B4-BE49-F238E27FC236}">
                <a16:creationId xmlns:a16="http://schemas.microsoft.com/office/drawing/2014/main" id="{BD5DD7FE-DE54-4D0F-91F5-F6BA96E1B374}"/>
              </a:ext>
            </a:extLst>
          </p:cNvPr>
          <p:cNvSpPr/>
          <p:nvPr/>
        </p:nvSpPr>
        <p:spPr>
          <a:xfrm>
            <a:off x="5651122" y="7233881"/>
            <a:ext cx="2818400" cy="495072"/>
          </a:xfrm>
          <a:prstGeom prst="rect">
            <a:avLst/>
          </a:prstGeom>
        </p:spPr>
        <p:txBody>
          <a:bodyPr wrap="none">
            <a:spAutoFit/>
          </a:bodyPr>
          <a:lstStyle/>
          <a:p>
            <a:pPr lvl="0">
              <a:lnSpc>
                <a:spcPts val="2750"/>
              </a:lnSpc>
            </a:pPr>
            <a:r>
              <a:rPr lang="en-US" sz="4000" dirty="0">
                <a:solidFill>
                  <a:srgbClr val="C7CDD6"/>
                </a:solidFill>
                <a:latin typeface="Instrument Sans Medium" pitchFamily="34" charset="0"/>
              </a:rPr>
              <a:t>Categories</a:t>
            </a:r>
            <a:endParaRPr lang="en-US" sz="4000" dirty="0">
              <a:solidFill>
                <a:prstClr val="black"/>
              </a:solidFill>
            </a:endParaRPr>
          </a:p>
        </p:txBody>
      </p:sp>
      <p:pic>
        <p:nvPicPr>
          <p:cNvPr id="5" name="Picture 4">
            <a:extLst>
              <a:ext uri="{FF2B5EF4-FFF2-40B4-BE49-F238E27FC236}">
                <a16:creationId xmlns:a16="http://schemas.microsoft.com/office/drawing/2014/main" id="{C0ED7B0A-9552-4D22-9018-7B7C9BA9B1D8}"/>
              </a:ext>
            </a:extLst>
          </p:cNvPr>
          <p:cNvPicPr>
            <a:picLocks noChangeAspect="1"/>
          </p:cNvPicPr>
          <p:nvPr/>
        </p:nvPicPr>
        <p:blipFill>
          <a:blip r:embed="rId3"/>
          <a:stretch>
            <a:fillRect/>
          </a:stretch>
        </p:blipFill>
        <p:spPr>
          <a:xfrm>
            <a:off x="12733077" y="7792476"/>
            <a:ext cx="1897323" cy="313946"/>
          </a:xfrm>
          <a:prstGeom prst="rect">
            <a:avLst/>
          </a:prstGeom>
        </p:spPr>
      </p:pic>
      <p:sp>
        <p:nvSpPr>
          <p:cNvPr id="6" name="Text 0">
            <a:extLst>
              <a:ext uri="{FF2B5EF4-FFF2-40B4-BE49-F238E27FC236}">
                <a16:creationId xmlns:a16="http://schemas.microsoft.com/office/drawing/2014/main" id="{B02C1188-3005-47E3-94DB-026EC3DBB048}"/>
              </a:ext>
            </a:extLst>
          </p:cNvPr>
          <p:cNvSpPr/>
          <p:nvPr/>
        </p:nvSpPr>
        <p:spPr>
          <a:xfrm>
            <a:off x="633369" y="60075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Algerian" panose="04020705040A02060702" pitchFamily="82" charset="0"/>
                <a:ea typeface="Instrument Sans Medium" pitchFamily="34" charset="-122"/>
                <a:cs typeface="Instrument Sans Medium" pitchFamily="34" charset="-120"/>
              </a:rPr>
              <a:t>User Interface Design</a:t>
            </a:r>
            <a:endParaRPr lang="en-US" sz="4450" dirty="0">
              <a:latin typeface="Algerian" panose="04020705040A02060702" pitchFamily="82" charset="0"/>
            </a:endParaRPr>
          </a:p>
        </p:txBody>
      </p:sp>
    </p:spTree>
    <p:extLst>
      <p:ext uri="{BB962C8B-B14F-4D97-AF65-F5344CB8AC3E}">
        <p14:creationId xmlns:p14="http://schemas.microsoft.com/office/powerpoint/2010/main" val="3466901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9C54EA-FF3B-4A94-97ED-E6492ADFAD72}"/>
              </a:ext>
            </a:extLst>
          </p:cNvPr>
          <p:cNvPicPr/>
          <p:nvPr/>
        </p:nvPicPr>
        <p:blipFill>
          <a:blip r:embed="rId2"/>
          <a:stretch>
            <a:fillRect/>
          </a:stretch>
        </p:blipFill>
        <p:spPr>
          <a:xfrm>
            <a:off x="1347537" y="1427747"/>
            <a:ext cx="11871158" cy="4989095"/>
          </a:xfrm>
          <a:prstGeom prst="rect">
            <a:avLst/>
          </a:prstGeom>
        </p:spPr>
      </p:pic>
      <p:sp>
        <p:nvSpPr>
          <p:cNvPr id="4" name="Rectangle 3">
            <a:extLst>
              <a:ext uri="{FF2B5EF4-FFF2-40B4-BE49-F238E27FC236}">
                <a16:creationId xmlns:a16="http://schemas.microsoft.com/office/drawing/2014/main" id="{94629D7D-C75F-4E02-9DDA-7E8C35EFB2AE}"/>
              </a:ext>
            </a:extLst>
          </p:cNvPr>
          <p:cNvSpPr/>
          <p:nvPr/>
        </p:nvSpPr>
        <p:spPr>
          <a:xfrm>
            <a:off x="5651122" y="6986345"/>
            <a:ext cx="3342582" cy="495072"/>
          </a:xfrm>
          <a:prstGeom prst="rect">
            <a:avLst/>
          </a:prstGeom>
        </p:spPr>
        <p:txBody>
          <a:bodyPr wrap="none">
            <a:spAutoFit/>
          </a:bodyPr>
          <a:lstStyle/>
          <a:p>
            <a:pPr lvl="0">
              <a:lnSpc>
                <a:spcPts val="2750"/>
              </a:lnSpc>
            </a:pPr>
            <a:r>
              <a:rPr lang="en-US" sz="4000" dirty="0">
                <a:solidFill>
                  <a:srgbClr val="C7CDD6"/>
                </a:solidFill>
                <a:latin typeface="Instrument Sans Medium" pitchFamily="34" charset="0"/>
              </a:rPr>
              <a:t>Site Features</a:t>
            </a:r>
            <a:endParaRPr lang="en-US" sz="4000" dirty="0">
              <a:solidFill>
                <a:prstClr val="black"/>
              </a:solidFill>
            </a:endParaRPr>
          </a:p>
        </p:txBody>
      </p:sp>
      <p:pic>
        <p:nvPicPr>
          <p:cNvPr id="5" name="Picture 4">
            <a:extLst>
              <a:ext uri="{FF2B5EF4-FFF2-40B4-BE49-F238E27FC236}">
                <a16:creationId xmlns:a16="http://schemas.microsoft.com/office/drawing/2014/main" id="{4F659CF6-1D99-43B1-B111-B0CEEEF72262}"/>
              </a:ext>
            </a:extLst>
          </p:cNvPr>
          <p:cNvPicPr>
            <a:picLocks noChangeAspect="1"/>
          </p:cNvPicPr>
          <p:nvPr/>
        </p:nvPicPr>
        <p:blipFill>
          <a:blip r:embed="rId3"/>
          <a:stretch>
            <a:fillRect/>
          </a:stretch>
        </p:blipFill>
        <p:spPr>
          <a:xfrm>
            <a:off x="12733077" y="7792476"/>
            <a:ext cx="1897323" cy="313946"/>
          </a:xfrm>
          <a:prstGeom prst="rect">
            <a:avLst/>
          </a:prstGeom>
        </p:spPr>
      </p:pic>
      <p:sp>
        <p:nvSpPr>
          <p:cNvPr id="6" name="Text 0">
            <a:extLst>
              <a:ext uri="{FF2B5EF4-FFF2-40B4-BE49-F238E27FC236}">
                <a16:creationId xmlns:a16="http://schemas.microsoft.com/office/drawing/2014/main" id="{2D1E6CBA-A416-4475-8170-88D33DF2EB8F}"/>
              </a:ext>
            </a:extLst>
          </p:cNvPr>
          <p:cNvSpPr/>
          <p:nvPr/>
        </p:nvSpPr>
        <p:spPr>
          <a:xfrm>
            <a:off x="633369" y="60075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Algerian" panose="04020705040A02060702" pitchFamily="82" charset="0"/>
                <a:ea typeface="Instrument Sans Medium" pitchFamily="34" charset="-122"/>
                <a:cs typeface="Instrument Sans Medium" pitchFamily="34" charset="-120"/>
              </a:rPr>
              <a:t>User Interface Design</a:t>
            </a:r>
            <a:endParaRPr lang="en-US" sz="4450" dirty="0">
              <a:latin typeface="Algerian" panose="04020705040A02060702" pitchFamily="82" charset="0"/>
            </a:endParaRPr>
          </a:p>
        </p:txBody>
      </p:sp>
    </p:spTree>
    <p:extLst>
      <p:ext uri="{BB962C8B-B14F-4D97-AF65-F5344CB8AC3E}">
        <p14:creationId xmlns:p14="http://schemas.microsoft.com/office/powerpoint/2010/main" val="497365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496026"/>
            <a:ext cx="6664881"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Challenges and Solutions</a:t>
            </a:r>
            <a:endParaRPr lang="en-US" sz="4450" dirty="0"/>
          </a:p>
        </p:txBody>
      </p:sp>
      <p:sp>
        <p:nvSpPr>
          <p:cNvPr id="4" name="Shape 1"/>
          <p:cNvSpPr/>
          <p:nvPr/>
        </p:nvSpPr>
        <p:spPr>
          <a:xfrm>
            <a:off x="793790" y="3800118"/>
            <a:ext cx="510302" cy="510302"/>
          </a:xfrm>
          <a:prstGeom prst="roundRect">
            <a:avLst>
              <a:gd name="adj" fmla="val 6667"/>
            </a:avLst>
          </a:prstGeom>
          <a:solidFill>
            <a:srgbClr val="434348"/>
          </a:solidFill>
          <a:ln/>
        </p:spPr>
      </p:sp>
      <p:sp>
        <p:nvSpPr>
          <p:cNvPr id="5" name="Text 2"/>
          <p:cNvSpPr/>
          <p:nvPr/>
        </p:nvSpPr>
        <p:spPr>
          <a:xfrm>
            <a:off x="982742" y="3885128"/>
            <a:ext cx="132398" cy="340281"/>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1</a:t>
            </a:r>
            <a:endParaRPr lang="en-US" sz="2650" dirty="0"/>
          </a:p>
        </p:txBody>
      </p:sp>
      <p:sp>
        <p:nvSpPr>
          <p:cNvPr id="6" name="Text 3"/>
          <p:cNvSpPr/>
          <p:nvPr/>
        </p:nvSpPr>
        <p:spPr>
          <a:xfrm>
            <a:off x="1530906" y="3800118"/>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Real-time Sales Tracking</a:t>
            </a:r>
            <a:endParaRPr lang="en-US" sz="2200" dirty="0"/>
          </a:p>
        </p:txBody>
      </p:sp>
      <p:sp>
        <p:nvSpPr>
          <p:cNvPr id="7" name="Text 4"/>
          <p:cNvSpPr/>
          <p:nvPr/>
        </p:nvSpPr>
        <p:spPr>
          <a:xfrm>
            <a:off x="1530906" y="4644866"/>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Leveraged SQL Server triggers for real-time updates.</a:t>
            </a:r>
            <a:endParaRPr lang="en-US" sz="1750" dirty="0"/>
          </a:p>
        </p:txBody>
      </p:sp>
      <p:sp>
        <p:nvSpPr>
          <p:cNvPr id="8" name="Shape 5"/>
          <p:cNvSpPr/>
          <p:nvPr/>
        </p:nvSpPr>
        <p:spPr>
          <a:xfrm>
            <a:off x="4685467" y="3800118"/>
            <a:ext cx="510302" cy="510302"/>
          </a:xfrm>
          <a:prstGeom prst="roundRect">
            <a:avLst>
              <a:gd name="adj" fmla="val 6667"/>
            </a:avLst>
          </a:prstGeom>
          <a:solidFill>
            <a:srgbClr val="434348"/>
          </a:solidFill>
          <a:ln/>
        </p:spPr>
      </p:sp>
      <p:sp>
        <p:nvSpPr>
          <p:cNvPr id="9" name="Text 6"/>
          <p:cNvSpPr/>
          <p:nvPr/>
        </p:nvSpPr>
        <p:spPr>
          <a:xfrm>
            <a:off x="4846796" y="3885128"/>
            <a:ext cx="187523" cy="340281"/>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2</a:t>
            </a:r>
            <a:endParaRPr lang="en-US" sz="2650" dirty="0"/>
          </a:p>
        </p:txBody>
      </p:sp>
      <p:sp>
        <p:nvSpPr>
          <p:cNvPr id="10" name="Text 7"/>
          <p:cNvSpPr/>
          <p:nvPr/>
        </p:nvSpPr>
        <p:spPr>
          <a:xfrm>
            <a:off x="5422583" y="3800118"/>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Authentication Security</a:t>
            </a:r>
            <a:endParaRPr lang="en-US" sz="2200" dirty="0"/>
          </a:p>
        </p:txBody>
      </p:sp>
      <p:sp>
        <p:nvSpPr>
          <p:cNvPr id="11" name="Text 8"/>
          <p:cNvSpPr/>
          <p:nvPr/>
        </p:nvSpPr>
        <p:spPr>
          <a:xfrm>
            <a:off x="5422583" y="4644866"/>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Used password hashing and secure database connections.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7611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Algerian" panose="04020705040A02060702" pitchFamily="82" charset="0"/>
                <a:ea typeface="Instrument Sans Medium" pitchFamily="34" charset="-122"/>
                <a:cs typeface="Instrument Sans Medium" pitchFamily="34" charset="-120"/>
              </a:rPr>
              <a:t>Project Overview</a:t>
            </a:r>
            <a:endParaRPr lang="en-US" sz="4450" dirty="0">
              <a:latin typeface="Algerian" panose="04020705040A02060702" pitchFamily="82" charset="0"/>
            </a:endParaRPr>
          </a:p>
        </p:txBody>
      </p:sp>
      <p:sp>
        <p:nvSpPr>
          <p:cNvPr id="3" name="Text 1"/>
          <p:cNvSpPr/>
          <p:nvPr/>
        </p:nvSpPr>
        <p:spPr>
          <a:xfrm>
            <a:off x="818687" y="3350601"/>
            <a:ext cx="2835235" cy="354330"/>
          </a:xfrm>
          <a:prstGeom prst="rect">
            <a:avLst/>
          </a:prstGeom>
          <a:noFill/>
          <a:ln/>
        </p:spPr>
        <p:txBody>
          <a:bodyPr wrap="none" lIns="0" tIns="0" rIns="0" bIns="0" rtlCol="0" anchor="t"/>
          <a:lstStyle/>
          <a:p>
            <a:pPr marL="0" indent="0">
              <a:lnSpc>
                <a:spcPts val="2750"/>
              </a:lnSpc>
              <a:buNone/>
            </a:pPr>
            <a:r>
              <a:rPr lang="en-US" sz="3200" dirty="0">
                <a:solidFill>
                  <a:srgbClr val="EFD5FA"/>
                </a:solidFill>
                <a:latin typeface="Instrument Sans Medium" pitchFamily="34" charset="0"/>
                <a:ea typeface="Instrument Sans Medium" pitchFamily="34" charset="-122"/>
                <a:cs typeface="Instrument Sans Medium" pitchFamily="34" charset="-120"/>
              </a:rPr>
              <a:t>Problem Statement</a:t>
            </a:r>
            <a:endParaRPr lang="en-US" sz="3200" dirty="0"/>
          </a:p>
        </p:txBody>
      </p:sp>
      <p:sp>
        <p:nvSpPr>
          <p:cNvPr id="4" name="Text 2"/>
          <p:cNvSpPr/>
          <p:nvPr/>
        </p:nvSpPr>
        <p:spPr>
          <a:xfrm>
            <a:off x="793790" y="4524670"/>
            <a:ext cx="6244709" cy="1088708"/>
          </a:xfrm>
          <a:prstGeom prst="rect">
            <a:avLst/>
          </a:prstGeom>
          <a:noFill/>
          <a:ln/>
        </p:spPr>
        <p:txBody>
          <a:bodyPr wrap="square" lIns="0" tIns="0" rIns="0" bIns="0" rtlCol="0" anchor="t"/>
          <a:lstStyle/>
          <a:p>
            <a:pPr marL="0" indent="0">
              <a:lnSpc>
                <a:spcPts val="2850"/>
              </a:lnSpc>
              <a:buNone/>
            </a:pPr>
            <a:r>
              <a:rPr lang="en-US" sz="3200" dirty="0">
                <a:solidFill>
                  <a:srgbClr val="C7CDD6"/>
                </a:solidFill>
                <a:latin typeface="Inter" pitchFamily="34" charset="0"/>
                <a:ea typeface="Inter" pitchFamily="34" charset="-122"/>
                <a:cs typeface="Inter" pitchFamily="34" charset="-120"/>
              </a:rPr>
              <a:t>Manual inventory management is inefficient and prone to errors, especially for businesses with large quantities of products and customers.</a:t>
            </a:r>
            <a:endParaRPr lang="en-US" sz="3200" dirty="0"/>
          </a:p>
        </p:txBody>
      </p:sp>
      <p:sp>
        <p:nvSpPr>
          <p:cNvPr id="5" name="Text 3"/>
          <p:cNvSpPr/>
          <p:nvPr/>
        </p:nvSpPr>
        <p:spPr>
          <a:xfrm>
            <a:off x="8036844" y="3372509"/>
            <a:ext cx="2835235" cy="354330"/>
          </a:xfrm>
          <a:prstGeom prst="rect">
            <a:avLst/>
          </a:prstGeom>
          <a:noFill/>
          <a:ln/>
        </p:spPr>
        <p:txBody>
          <a:bodyPr wrap="none" lIns="0" tIns="0" rIns="0" bIns="0" rtlCol="0" anchor="t"/>
          <a:lstStyle/>
          <a:p>
            <a:pPr marL="0" indent="0">
              <a:lnSpc>
                <a:spcPts val="2750"/>
              </a:lnSpc>
              <a:buNone/>
            </a:pPr>
            <a:r>
              <a:rPr lang="en-US" sz="3200" dirty="0">
                <a:solidFill>
                  <a:srgbClr val="EFD5FA"/>
                </a:solidFill>
                <a:latin typeface="Instrument Sans Medium" pitchFamily="34" charset="0"/>
                <a:ea typeface="Instrument Sans Medium" pitchFamily="34" charset="-122"/>
                <a:cs typeface="Instrument Sans Medium" pitchFamily="34" charset="-120"/>
              </a:rPr>
              <a:t>Solution</a:t>
            </a:r>
            <a:endParaRPr lang="en-US" sz="3200" dirty="0"/>
          </a:p>
        </p:txBody>
      </p:sp>
      <p:sp>
        <p:nvSpPr>
          <p:cNvPr id="6" name="Text 4"/>
          <p:cNvSpPr/>
          <p:nvPr/>
        </p:nvSpPr>
        <p:spPr>
          <a:xfrm>
            <a:off x="7749724" y="4569129"/>
            <a:ext cx="6244709" cy="1088708"/>
          </a:xfrm>
          <a:prstGeom prst="rect">
            <a:avLst/>
          </a:prstGeom>
          <a:noFill/>
          <a:ln/>
        </p:spPr>
        <p:txBody>
          <a:bodyPr wrap="square" lIns="0" tIns="0" rIns="0" bIns="0" rtlCol="0" anchor="t"/>
          <a:lstStyle/>
          <a:p>
            <a:pPr marL="0" indent="0">
              <a:lnSpc>
                <a:spcPts val="2850"/>
              </a:lnSpc>
              <a:buNone/>
            </a:pPr>
            <a:r>
              <a:rPr lang="en-US" sz="3200" dirty="0">
                <a:solidFill>
                  <a:srgbClr val="C7CDD6"/>
                </a:solidFill>
                <a:latin typeface="Inter" pitchFamily="34" charset="0"/>
                <a:ea typeface="Inter" pitchFamily="34" charset="-122"/>
                <a:cs typeface="Inter" pitchFamily="34" charset="-120"/>
              </a:rPr>
              <a:t>This project aims to address these issues by providing an automated, user-friendly inventory management system built using C# and WPF.</a:t>
            </a:r>
            <a:endParaRPr lang="en-US" sz="3200" dirty="0"/>
          </a:p>
        </p:txBody>
      </p:sp>
      <p:pic>
        <p:nvPicPr>
          <p:cNvPr id="7" name="Picture 6">
            <a:extLst>
              <a:ext uri="{FF2B5EF4-FFF2-40B4-BE49-F238E27FC236}">
                <a16:creationId xmlns:a16="http://schemas.microsoft.com/office/drawing/2014/main" id="{35BDD736-BB04-42CE-A050-5095033B064C}"/>
              </a:ext>
            </a:extLst>
          </p:cNvPr>
          <p:cNvPicPr>
            <a:picLocks noChangeAspect="1"/>
          </p:cNvPicPr>
          <p:nvPr/>
        </p:nvPicPr>
        <p:blipFill>
          <a:blip r:embed="rId3"/>
          <a:stretch>
            <a:fillRect/>
          </a:stretch>
        </p:blipFill>
        <p:spPr>
          <a:xfrm>
            <a:off x="12733077" y="7792476"/>
            <a:ext cx="1897323" cy="31394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60653" y="185014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Algerian" panose="04020705040A02060702" pitchFamily="82" charset="0"/>
                <a:ea typeface="Instrument Sans Medium" pitchFamily="34" charset="-122"/>
                <a:cs typeface="Instrument Sans Medium" pitchFamily="34" charset="-120"/>
              </a:rPr>
              <a:t>Project Outcomes</a:t>
            </a:r>
            <a:endParaRPr lang="en-US" sz="4450" dirty="0">
              <a:latin typeface="Algerian" panose="04020705040A02060702" pitchFamily="82" charset="0"/>
            </a:endParaRPr>
          </a:p>
        </p:txBody>
      </p:sp>
      <p:sp>
        <p:nvSpPr>
          <p:cNvPr id="3" name="Text 1"/>
          <p:cNvSpPr/>
          <p:nvPr/>
        </p:nvSpPr>
        <p:spPr>
          <a:xfrm>
            <a:off x="793790" y="3813409"/>
            <a:ext cx="2835235" cy="354330"/>
          </a:xfrm>
          <a:prstGeom prst="rect">
            <a:avLst/>
          </a:prstGeom>
          <a:noFill/>
          <a:ln/>
        </p:spPr>
        <p:txBody>
          <a:bodyPr wrap="none" lIns="0" tIns="0" rIns="0" bIns="0" rtlCol="0" anchor="t"/>
          <a:lstStyle/>
          <a:p>
            <a:pPr marL="0" indent="0">
              <a:lnSpc>
                <a:spcPts val="2750"/>
              </a:lnSpc>
              <a:buNone/>
            </a:pPr>
            <a:r>
              <a:rPr lang="en-US" sz="2400" dirty="0">
                <a:solidFill>
                  <a:srgbClr val="EFD5FA"/>
                </a:solidFill>
                <a:latin typeface="Instrument Sans Medium" pitchFamily="34" charset="0"/>
                <a:ea typeface="Instrument Sans Medium" pitchFamily="34" charset="-122"/>
                <a:cs typeface="Instrument Sans Medium" pitchFamily="34" charset="-120"/>
              </a:rPr>
              <a:t>Objectives Achieved</a:t>
            </a:r>
            <a:endParaRPr lang="en-US" sz="2400" dirty="0"/>
          </a:p>
        </p:txBody>
      </p:sp>
      <p:sp>
        <p:nvSpPr>
          <p:cNvPr id="4" name="Text 2"/>
          <p:cNvSpPr/>
          <p:nvPr/>
        </p:nvSpPr>
        <p:spPr>
          <a:xfrm>
            <a:off x="793790" y="4394553"/>
            <a:ext cx="6244709" cy="1088708"/>
          </a:xfrm>
          <a:prstGeom prst="rect">
            <a:avLst/>
          </a:prstGeom>
          <a:noFill/>
          <a:ln/>
        </p:spPr>
        <p:txBody>
          <a:bodyPr wrap="square" lIns="0" tIns="0" rIns="0" bIns="0" rtlCol="0" anchor="t"/>
          <a:lstStyle/>
          <a:p>
            <a:pPr marL="0" indent="0">
              <a:lnSpc>
                <a:spcPts val="2850"/>
              </a:lnSpc>
              <a:buNone/>
            </a:pPr>
            <a:r>
              <a:rPr lang="en-US" sz="2400" dirty="0">
                <a:solidFill>
                  <a:srgbClr val="C7CDD6"/>
                </a:solidFill>
                <a:latin typeface="Inter" pitchFamily="34" charset="0"/>
                <a:ea typeface="Inter" pitchFamily="34" charset="-122"/>
                <a:cs typeface="Inter" pitchFamily="34" charset="-120"/>
              </a:rPr>
              <a:t>The project achieved its objectives by delivering a feature-rich inventory management system with a user-friendly design and robust backend functionality.</a:t>
            </a:r>
            <a:endParaRPr lang="en-US" sz="2400" dirty="0"/>
          </a:p>
        </p:txBody>
      </p:sp>
      <p:sp>
        <p:nvSpPr>
          <p:cNvPr id="5" name="Text 3"/>
          <p:cNvSpPr/>
          <p:nvPr/>
        </p:nvSpPr>
        <p:spPr>
          <a:xfrm>
            <a:off x="7599521" y="3813409"/>
            <a:ext cx="2923580" cy="354330"/>
          </a:xfrm>
          <a:prstGeom prst="rect">
            <a:avLst/>
          </a:prstGeom>
          <a:noFill/>
          <a:ln/>
        </p:spPr>
        <p:txBody>
          <a:bodyPr wrap="none" lIns="0" tIns="0" rIns="0" bIns="0" rtlCol="0" anchor="t"/>
          <a:lstStyle/>
          <a:p>
            <a:pPr marL="0" indent="0">
              <a:lnSpc>
                <a:spcPts val="2750"/>
              </a:lnSpc>
              <a:buNone/>
            </a:pPr>
            <a:r>
              <a:rPr lang="en-US" sz="2400" dirty="0">
                <a:solidFill>
                  <a:srgbClr val="EFD5FA"/>
                </a:solidFill>
                <a:latin typeface="Instrument Sans Medium" pitchFamily="34" charset="0"/>
                <a:ea typeface="Instrument Sans Medium" pitchFamily="34" charset="-122"/>
                <a:cs typeface="Instrument Sans Medium" pitchFamily="34" charset="-120"/>
              </a:rPr>
              <a:t>Future Enhancements</a:t>
            </a:r>
            <a:endParaRPr lang="en-US" sz="2400" dirty="0"/>
          </a:p>
        </p:txBody>
      </p:sp>
      <p:sp>
        <p:nvSpPr>
          <p:cNvPr id="6" name="Text 4"/>
          <p:cNvSpPr/>
          <p:nvPr/>
        </p:nvSpPr>
        <p:spPr>
          <a:xfrm>
            <a:off x="7599521" y="4394553"/>
            <a:ext cx="6244709" cy="1088708"/>
          </a:xfrm>
          <a:prstGeom prst="rect">
            <a:avLst/>
          </a:prstGeom>
          <a:noFill/>
          <a:ln/>
        </p:spPr>
        <p:txBody>
          <a:bodyPr wrap="square" lIns="0" tIns="0" rIns="0" bIns="0" rtlCol="0" anchor="t"/>
          <a:lstStyle/>
          <a:p>
            <a:pPr marL="0" indent="0">
              <a:lnSpc>
                <a:spcPts val="2850"/>
              </a:lnSpc>
              <a:buNone/>
            </a:pPr>
            <a:r>
              <a:rPr lang="en-US" sz="2400" dirty="0">
                <a:solidFill>
                  <a:srgbClr val="C7CDD6"/>
                </a:solidFill>
                <a:latin typeface="Inter" pitchFamily="34" charset="0"/>
                <a:ea typeface="Inter" pitchFamily="34" charset="-122"/>
                <a:cs typeface="Inter" pitchFamily="34" charset="-120"/>
              </a:rPr>
              <a:t>Adding mobile application support, integrating machine learning for predictive analytics, and cloud-based deployment for enhanced accessibility.</a:t>
            </a:r>
            <a:endParaRPr lang="en-US" sz="2400" dirty="0"/>
          </a:p>
        </p:txBody>
      </p:sp>
      <p:pic>
        <p:nvPicPr>
          <p:cNvPr id="7" name="Picture 6">
            <a:extLst>
              <a:ext uri="{FF2B5EF4-FFF2-40B4-BE49-F238E27FC236}">
                <a16:creationId xmlns:a16="http://schemas.microsoft.com/office/drawing/2014/main" id="{AC93C963-3406-42CA-AFBA-FCB3BF19E74C}"/>
              </a:ext>
            </a:extLst>
          </p:cNvPr>
          <p:cNvPicPr>
            <a:picLocks noChangeAspect="1"/>
          </p:cNvPicPr>
          <p:nvPr/>
        </p:nvPicPr>
        <p:blipFill>
          <a:blip r:embed="rId3"/>
          <a:stretch>
            <a:fillRect/>
          </a:stretch>
        </p:blipFill>
        <p:spPr>
          <a:xfrm>
            <a:off x="12733077" y="7792476"/>
            <a:ext cx="1897323" cy="31394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rotWithShape="1">
          <a:blip r:embed="rId3"/>
          <a:srcRect b="7602"/>
          <a:stretch/>
        </p:blipFill>
        <p:spPr>
          <a:xfrm>
            <a:off x="0" y="-64170"/>
            <a:ext cx="6031832" cy="8293769"/>
          </a:xfrm>
          <a:prstGeom prst="rect">
            <a:avLst/>
          </a:prstGeom>
        </p:spPr>
      </p:pic>
      <p:sp>
        <p:nvSpPr>
          <p:cNvPr id="3" name="Text 0"/>
          <p:cNvSpPr/>
          <p:nvPr/>
        </p:nvSpPr>
        <p:spPr>
          <a:xfrm>
            <a:off x="6280190" y="250162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Algerian" panose="04020705040A02060702" pitchFamily="82" charset="0"/>
                <a:ea typeface="Instrument Sans Medium" pitchFamily="34" charset="-122"/>
                <a:cs typeface="Instrument Sans Medium" pitchFamily="34" charset="-120"/>
              </a:rPr>
              <a:t>Conclusion</a:t>
            </a:r>
            <a:endParaRPr lang="en-US" sz="4450" dirty="0">
              <a:latin typeface="Algerian" panose="04020705040A02060702" pitchFamily="82" charset="0"/>
            </a:endParaRPr>
          </a:p>
        </p:txBody>
      </p:sp>
      <p:sp>
        <p:nvSpPr>
          <p:cNvPr id="4" name="Text 1"/>
          <p:cNvSpPr/>
          <p:nvPr/>
        </p:nvSpPr>
        <p:spPr>
          <a:xfrm>
            <a:off x="6280190" y="355056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The IMS has demonstrated significant improvements in inventory accuracy and operational efficiency. Users have reported positive feedback on the system's ease of use and reliability. Future enhancements will focus on expanding system capabilities and integrating advanced analytics to further optimize inventory management.</a:t>
            </a:r>
            <a:endParaRPr lang="en-US" sz="1750" dirty="0"/>
          </a:p>
        </p:txBody>
      </p:sp>
      <p:pic>
        <p:nvPicPr>
          <p:cNvPr id="5" name="Picture 4">
            <a:extLst>
              <a:ext uri="{FF2B5EF4-FFF2-40B4-BE49-F238E27FC236}">
                <a16:creationId xmlns:a16="http://schemas.microsoft.com/office/drawing/2014/main" id="{442AE5A8-13C7-48C4-89A6-5CB088869C05}"/>
              </a:ext>
            </a:extLst>
          </p:cNvPr>
          <p:cNvPicPr>
            <a:picLocks noChangeAspect="1"/>
          </p:cNvPicPr>
          <p:nvPr/>
        </p:nvPicPr>
        <p:blipFill>
          <a:blip r:embed="rId4"/>
          <a:stretch>
            <a:fillRect/>
          </a:stretch>
        </p:blipFill>
        <p:spPr>
          <a:xfrm>
            <a:off x="12733077" y="7792476"/>
            <a:ext cx="1897323" cy="31394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08780" y="569708"/>
            <a:ext cx="5670590" cy="708779"/>
          </a:xfrm>
          <a:prstGeom prst="rect">
            <a:avLst/>
          </a:prstGeom>
          <a:noFill/>
          <a:ln/>
        </p:spPr>
        <p:txBody>
          <a:bodyPr wrap="none" lIns="0" tIns="0" rIns="0" bIns="0" rtlCol="0" anchor="t"/>
          <a:lstStyle/>
          <a:p>
            <a:pPr marL="0" indent="0">
              <a:lnSpc>
                <a:spcPts val="5550"/>
              </a:lnSpc>
              <a:buNone/>
            </a:pPr>
            <a:r>
              <a:rPr lang="en-US" sz="4400" dirty="0">
                <a:solidFill>
                  <a:srgbClr val="EFD5FA"/>
                </a:solidFill>
                <a:latin typeface="Algerian" panose="04020705040A02060702" pitchFamily="82" charset="0"/>
                <a:ea typeface="Instrument Sans Medium" pitchFamily="34" charset="-122"/>
                <a:cs typeface="Instrument Sans Medium" pitchFamily="34" charset="-120"/>
              </a:rPr>
              <a:t>System Features</a:t>
            </a:r>
            <a:endParaRPr lang="en-US" sz="4400" dirty="0">
              <a:latin typeface="Algerian" panose="04020705040A02060702" pitchFamily="82" charset="0"/>
            </a:endParaRPr>
          </a:p>
        </p:txBody>
      </p:sp>
      <p:sp>
        <p:nvSpPr>
          <p:cNvPr id="4" name="Shape 1"/>
          <p:cNvSpPr/>
          <p:nvPr/>
        </p:nvSpPr>
        <p:spPr>
          <a:xfrm>
            <a:off x="408780" y="1618649"/>
            <a:ext cx="3891676" cy="4926530"/>
          </a:xfrm>
          <a:prstGeom prst="roundRect">
            <a:avLst>
              <a:gd name="adj" fmla="val 1090"/>
            </a:avLst>
          </a:prstGeom>
          <a:solidFill>
            <a:srgbClr val="434348"/>
          </a:solidFill>
          <a:ln/>
        </p:spPr>
      </p:sp>
      <p:sp>
        <p:nvSpPr>
          <p:cNvPr id="5" name="Text 2"/>
          <p:cNvSpPr/>
          <p:nvPr/>
        </p:nvSpPr>
        <p:spPr>
          <a:xfrm>
            <a:off x="414574" y="1736341"/>
            <a:ext cx="2835235" cy="354330"/>
          </a:xfrm>
          <a:prstGeom prst="rect">
            <a:avLst/>
          </a:prstGeom>
          <a:noFill/>
          <a:ln/>
        </p:spPr>
        <p:txBody>
          <a:bodyPr wrap="none" lIns="0" tIns="0" rIns="0" bIns="0" rtlCol="0" anchor="t"/>
          <a:lstStyle/>
          <a:p>
            <a:pPr marL="0" indent="0">
              <a:lnSpc>
                <a:spcPts val="2750"/>
              </a:lnSpc>
              <a:buNone/>
            </a:pPr>
            <a:r>
              <a:rPr lang="en-US" sz="3200" dirty="0">
                <a:solidFill>
                  <a:srgbClr val="C7CDD6"/>
                </a:solidFill>
                <a:latin typeface="Instrument Sans Medium" pitchFamily="34" charset="0"/>
                <a:ea typeface="Instrument Sans Medium" pitchFamily="34" charset="-122"/>
                <a:cs typeface="Instrument Sans Medium" pitchFamily="34" charset="-120"/>
              </a:rPr>
              <a:t>Core Functionalities</a:t>
            </a:r>
            <a:endParaRPr lang="en-US" sz="3200" dirty="0"/>
          </a:p>
        </p:txBody>
      </p:sp>
      <p:sp>
        <p:nvSpPr>
          <p:cNvPr id="6" name="Text 3"/>
          <p:cNvSpPr/>
          <p:nvPr/>
        </p:nvSpPr>
        <p:spPr>
          <a:xfrm>
            <a:off x="635594" y="2335882"/>
            <a:ext cx="3438049" cy="5324010"/>
          </a:xfrm>
          <a:prstGeom prst="rect">
            <a:avLst/>
          </a:prstGeom>
          <a:noFill/>
          <a:ln/>
        </p:spPr>
        <p:txBody>
          <a:bodyPr wrap="square" lIns="0" tIns="0" rIns="0" bIns="0" rtlCol="0" anchor="t"/>
          <a:lstStyle/>
          <a:p>
            <a:pPr marL="0" indent="0">
              <a:lnSpc>
                <a:spcPts val="2850"/>
              </a:lnSpc>
              <a:buNone/>
            </a:pPr>
            <a:r>
              <a:rPr lang="en-US" sz="3200" dirty="0">
                <a:solidFill>
                  <a:srgbClr val="C7CDD6"/>
                </a:solidFill>
                <a:latin typeface="Inter" pitchFamily="34" charset="0"/>
                <a:ea typeface="Inter" pitchFamily="34" charset="-122"/>
                <a:cs typeface="Inter" pitchFamily="34" charset="-120"/>
              </a:rPr>
              <a:t>Authentication, customer management, product management, sales management, dashboard, audit logs, and barcode generation.</a:t>
            </a:r>
            <a:endParaRPr lang="en-US" sz="3200" dirty="0"/>
          </a:p>
        </p:txBody>
      </p:sp>
      <p:sp>
        <p:nvSpPr>
          <p:cNvPr id="7" name="Shape 4"/>
          <p:cNvSpPr/>
          <p:nvPr/>
        </p:nvSpPr>
        <p:spPr>
          <a:xfrm>
            <a:off x="4527270" y="1618649"/>
            <a:ext cx="4389916" cy="4765490"/>
          </a:xfrm>
          <a:prstGeom prst="roundRect">
            <a:avLst>
              <a:gd name="adj" fmla="val 1090"/>
            </a:avLst>
          </a:prstGeom>
          <a:solidFill>
            <a:srgbClr val="434348"/>
          </a:solidFill>
          <a:ln/>
        </p:spPr>
      </p:sp>
      <p:sp>
        <p:nvSpPr>
          <p:cNvPr id="8" name="Text 5"/>
          <p:cNvSpPr/>
          <p:nvPr/>
        </p:nvSpPr>
        <p:spPr>
          <a:xfrm>
            <a:off x="4527272" y="1732056"/>
            <a:ext cx="2611002" cy="490419"/>
          </a:xfrm>
          <a:prstGeom prst="rect">
            <a:avLst/>
          </a:prstGeom>
          <a:noFill/>
          <a:ln/>
        </p:spPr>
        <p:txBody>
          <a:bodyPr wrap="none" lIns="0" tIns="0" rIns="0" bIns="0" rtlCol="0" anchor="t"/>
          <a:lstStyle/>
          <a:p>
            <a:pPr marL="0" indent="0">
              <a:lnSpc>
                <a:spcPts val="2750"/>
              </a:lnSpc>
              <a:buNone/>
            </a:pPr>
            <a:r>
              <a:rPr lang="en-US" sz="3200" dirty="0">
                <a:solidFill>
                  <a:srgbClr val="C7CDD6"/>
                </a:solidFill>
                <a:latin typeface="Instrument Sans Medium" pitchFamily="34" charset="0"/>
                <a:ea typeface="Instrument Sans Medium" pitchFamily="34" charset="-122"/>
                <a:cs typeface="Instrument Sans Medium" pitchFamily="34" charset="-120"/>
              </a:rPr>
              <a:t>Innovative Aspects</a:t>
            </a:r>
            <a:endParaRPr lang="en-US" sz="3200" dirty="0"/>
          </a:p>
        </p:txBody>
      </p:sp>
      <p:sp>
        <p:nvSpPr>
          <p:cNvPr id="9" name="Text 6"/>
          <p:cNvSpPr/>
          <p:nvPr/>
        </p:nvSpPr>
        <p:spPr>
          <a:xfrm>
            <a:off x="4527271" y="2335882"/>
            <a:ext cx="3211235" cy="1814513"/>
          </a:xfrm>
          <a:prstGeom prst="rect">
            <a:avLst/>
          </a:prstGeom>
          <a:noFill/>
          <a:ln/>
        </p:spPr>
        <p:txBody>
          <a:bodyPr wrap="square" lIns="0" tIns="0" rIns="0" bIns="0" rtlCol="0" anchor="t"/>
          <a:lstStyle/>
          <a:p>
            <a:pPr marL="0" indent="0">
              <a:lnSpc>
                <a:spcPts val="2850"/>
              </a:lnSpc>
              <a:buNone/>
            </a:pPr>
            <a:r>
              <a:rPr lang="en-US" sz="3200" dirty="0">
                <a:solidFill>
                  <a:srgbClr val="C7CDD6"/>
                </a:solidFill>
                <a:latin typeface="Inter" pitchFamily="34" charset="0"/>
                <a:ea typeface="Inter" pitchFamily="34" charset="-122"/>
                <a:cs typeface="Inter" pitchFamily="34" charset="-120"/>
              </a:rPr>
              <a:t>Advanced sales analytics, integrated barcode generation, and comprehensive audit logs for user accountability.</a:t>
            </a:r>
            <a:endParaRPr lang="en-US"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65453" y="706172"/>
            <a:ext cx="5670590" cy="708779"/>
          </a:xfrm>
          <a:prstGeom prst="rect">
            <a:avLst/>
          </a:prstGeom>
          <a:noFill/>
          <a:ln/>
        </p:spPr>
        <p:txBody>
          <a:bodyPr wrap="none" lIns="0" tIns="0" rIns="0" bIns="0" rtlCol="0" anchor="t"/>
          <a:lstStyle/>
          <a:p>
            <a:pPr marL="0" indent="0">
              <a:lnSpc>
                <a:spcPts val="5550"/>
              </a:lnSpc>
              <a:buNone/>
            </a:pPr>
            <a:r>
              <a:rPr lang="en-US" sz="4800" dirty="0">
                <a:solidFill>
                  <a:srgbClr val="EFD5FA"/>
                </a:solidFill>
                <a:latin typeface="Algerian" panose="04020705040A02060702" pitchFamily="82" charset="0"/>
                <a:ea typeface="Instrument Sans Medium" pitchFamily="34" charset="-122"/>
                <a:cs typeface="Instrument Sans Medium" pitchFamily="34" charset="-120"/>
              </a:rPr>
              <a:t>Business Logic</a:t>
            </a:r>
            <a:endParaRPr lang="en-US" sz="4800" dirty="0">
              <a:latin typeface="Algerian" panose="04020705040A02060702" pitchFamily="82" charset="0"/>
            </a:endParaRPr>
          </a:p>
        </p:txBody>
      </p:sp>
      <p:sp>
        <p:nvSpPr>
          <p:cNvPr id="3" name="Text 1"/>
          <p:cNvSpPr/>
          <p:nvPr/>
        </p:nvSpPr>
        <p:spPr>
          <a:xfrm>
            <a:off x="793790" y="2283684"/>
            <a:ext cx="2835235" cy="354330"/>
          </a:xfrm>
          <a:prstGeom prst="rect">
            <a:avLst/>
          </a:prstGeom>
          <a:noFill/>
          <a:ln/>
        </p:spPr>
        <p:txBody>
          <a:bodyPr wrap="none" lIns="0" tIns="0" rIns="0" bIns="0" rtlCol="0" anchor="t"/>
          <a:lstStyle/>
          <a:p>
            <a:pPr marL="0" indent="0">
              <a:lnSpc>
                <a:spcPts val="2750"/>
              </a:lnSpc>
              <a:buNone/>
            </a:pPr>
            <a:r>
              <a:rPr lang="en-US" sz="4000" dirty="0">
                <a:solidFill>
                  <a:srgbClr val="EFD5FA"/>
                </a:solidFill>
                <a:latin typeface="Times New Roman" panose="02020603050405020304" pitchFamily="18" charset="0"/>
                <a:ea typeface="Instrument Sans Medium" pitchFamily="34" charset="-122"/>
                <a:cs typeface="Times New Roman" panose="02020603050405020304" pitchFamily="18" charset="0"/>
              </a:rPr>
              <a:t>Core Logic</a:t>
            </a:r>
            <a:endParaRPr lang="en-US" sz="4000" dirty="0">
              <a:latin typeface="Times New Roman" panose="02020603050405020304" pitchFamily="18" charset="0"/>
              <a:cs typeface="Times New Roman" panose="02020603050405020304" pitchFamily="18" charset="0"/>
            </a:endParaRPr>
          </a:p>
        </p:txBody>
      </p:sp>
      <p:sp>
        <p:nvSpPr>
          <p:cNvPr id="4" name="Text 2"/>
          <p:cNvSpPr/>
          <p:nvPr/>
        </p:nvSpPr>
        <p:spPr>
          <a:xfrm>
            <a:off x="665453" y="3268046"/>
            <a:ext cx="6365427" cy="3084627"/>
          </a:xfrm>
          <a:prstGeom prst="rect">
            <a:avLst/>
          </a:prstGeom>
          <a:noFill/>
          <a:ln/>
        </p:spPr>
        <p:txBody>
          <a:bodyPr wrap="square" lIns="0" tIns="0" rIns="0" bIns="0" rtlCol="0" anchor="t"/>
          <a:lstStyle/>
          <a:p>
            <a:pPr marL="0" indent="0">
              <a:lnSpc>
                <a:spcPts val="2850"/>
              </a:lnSpc>
              <a:buNone/>
            </a:pPr>
            <a:r>
              <a:rPr lang="en-US" sz="4000" dirty="0">
                <a:solidFill>
                  <a:srgbClr val="C7CDD6"/>
                </a:solidFill>
                <a:latin typeface="Times New Roman" panose="02020603050405020304" pitchFamily="18" charset="0"/>
                <a:ea typeface="Inter" pitchFamily="34" charset="-122"/>
                <a:cs typeface="Times New Roman" panose="02020603050405020304" pitchFamily="18" charset="0"/>
              </a:rPr>
              <a:t>The system leverages a database to store and retrieve inventory, customer, and sales data. Core logic includes authentication, inventory management, and barcode generation.</a:t>
            </a:r>
            <a:endParaRPr lang="en-US" sz="4000" dirty="0">
              <a:latin typeface="Times New Roman" panose="02020603050405020304" pitchFamily="18" charset="0"/>
              <a:cs typeface="Times New Roman" panose="02020603050405020304" pitchFamily="18" charset="0"/>
            </a:endParaRPr>
          </a:p>
        </p:txBody>
      </p:sp>
      <p:sp>
        <p:nvSpPr>
          <p:cNvPr id="5" name="Text 3"/>
          <p:cNvSpPr/>
          <p:nvPr/>
        </p:nvSpPr>
        <p:spPr>
          <a:xfrm>
            <a:off x="7599521" y="2460849"/>
            <a:ext cx="3590568" cy="354330"/>
          </a:xfrm>
          <a:prstGeom prst="rect">
            <a:avLst/>
          </a:prstGeom>
          <a:noFill/>
          <a:ln/>
        </p:spPr>
        <p:txBody>
          <a:bodyPr wrap="none" lIns="0" tIns="0" rIns="0" bIns="0" rtlCol="0" anchor="t"/>
          <a:lstStyle/>
          <a:p>
            <a:pPr marL="0" indent="0">
              <a:lnSpc>
                <a:spcPts val="2750"/>
              </a:lnSpc>
              <a:buNone/>
            </a:pPr>
            <a:r>
              <a:rPr lang="en-US" sz="4000" dirty="0">
                <a:solidFill>
                  <a:srgbClr val="EFD5FA"/>
                </a:solidFill>
                <a:latin typeface="Times New Roman" panose="02020603050405020304" pitchFamily="18" charset="0"/>
                <a:ea typeface="Instrument Sans Medium" pitchFamily="34" charset="-122"/>
                <a:cs typeface="Times New Roman" panose="02020603050405020304" pitchFamily="18" charset="0"/>
              </a:rPr>
              <a:t>Problem-Solving Approach</a:t>
            </a:r>
            <a:endParaRPr lang="en-US" sz="4000" dirty="0">
              <a:latin typeface="Times New Roman" panose="02020603050405020304" pitchFamily="18" charset="0"/>
              <a:cs typeface="Times New Roman" panose="02020603050405020304" pitchFamily="18" charset="0"/>
            </a:endParaRPr>
          </a:p>
        </p:txBody>
      </p:sp>
      <p:sp>
        <p:nvSpPr>
          <p:cNvPr id="6" name="Text 4"/>
          <p:cNvSpPr/>
          <p:nvPr/>
        </p:nvSpPr>
        <p:spPr>
          <a:xfrm>
            <a:off x="7536038" y="3429345"/>
            <a:ext cx="6244709" cy="3404592"/>
          </a:xfrm>
          <a:prstGeom prst="rect">
            <a:avLst/>
          </a:prstGeom>
          <a:noFill/>
          <a:ln/>
        </p:spPr>
        <p:txBody>
          <a:bodyPr wrap="square" lIns="0" tIns="0" rIns="0" bIns="0" rtlCol="0" anchor="t"/>
          <a:lstStyle/>
          <a:p>
            <a:pPr marL="0" indent="0">
              <a:lnSpc>
                <a:spcPts val="2850"/>
              </a:lnSpc>
              <a:buNone/>
            </a:pPr>
            <a:r>
              <a:rPr lang="en-US" sz="4000" dirty="0">
                <a:solidFill>
                  <a:srgbClr val="C7CDD6"/>
                </a:solidFill>
                <a:latin typeface="Times New Roman" panose="02020603050405020304" pitchFamily="18" charset="0"/>
                <a:ea typeface="Inter" pitchFamily="34" charset="-122"/>
                <a:cs typeface="Times New Roman" panose="02020603050405020304" pitchFamily="18" charset="0"/>
              </a:rPr>
              <a:t>Modular development for scalability, WPF for a responsive user interface, C# for efficient backend logic, and SQL Server for reliable data storage.</a:t>
            </a:r>
            <a:endParaRPr lang="en-US" sz="4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7537225-22AB-4F17-9CE5-202235B25D24}"/>
              </a:ext>
            </a:extLst>
          </p:cNvPr>
          <p:cNvPicPr>
            <a:picLocks noChangeAspect="1"/>
          </p:cNvPicPr>
          <p:nvPr/>
        </p:nvPicPr>
        <p:blipFill>
          <a:blip r:embed="rId3"/>
          <a:stretch>
            <a:fillRect/>
          </a:stretch>
        </p:blipFill>
        <p:spPr>
          <a:xfrm>
            <a:off x="12733077" y="7792476"/>
            <a:ext cx="1897323" cy="3139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51649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Algerian" panose="04020705040A02060702" pitchFamily="82" charset="0"/>
                <a:ea typeface="Instrument Sans Medium" pitchFamily="34" charset="-122"/>
                <a:cs typeface="Instrument Sans Medium" pitchFamily="34" charset="-120"/>
              </a:rPr>
              <a:t>System Architecture</a:t>
            </a:r>
            <a:endParaRPr lang="en-US" sz="4450" dirty="0">
              <a:latin typeface="Algerian" panose="04020705040A02060702" pitchFamily="82" charset="0"/>
            </a:endParaRPr>
          </a:p>
        </p:txBody>
      </p:sp>
      <p:pic>
        <p:nvPicPr>
          <p:cNvPr id="3" name="Image 0" descr="preencoded.png"/>
          <p:cNvPicPr>
            <a:picLocks noChangeAspect="1"/>
          </p:cNvPicPr>
          <p:nvPr/>
        </p:nvPicPr>
        <p:blipFill>
          <a:blip r:embed="rId3"/>
          <a:stretch>
            <a:fillRect/>
          </a:stretch>
        </p:blipFill>
        <p:spPr>
          <a:xfrm>
            <a:off x="2978348" y="2678906"/>
            <a:ext cx="2152055" cy="1306949"/>
          </a:xfrm>
          <a:prstGeom prst="rect">
            <a:avLst/>
          </a:prstGeom>
        </p:spPr>
      </p:pic>
      <p:sp>
        <p:nvSpPr>
          <p:cNvPr id="4" name="Text 1"/>
          <p:cNvSpPr/>
          <p:nvPr/>
        </p:nvSpPr>
        <p:spPr>
          <a:xfrm>
            <a:off x="3999190" y="3267551"/>
            <a:ext cx="110252" cy="453509"/>
          </a:xfrm>
          <a:prstGeom prst="rect">
            <a:avLst/>
          </a:prstGeom>
          <a:noFill/>
          <a:ln/>
        </p:spPr>
        <p:txBody>
          <a:bodyPr wrap="none" lIns="0" tIns="0" rIns="0" bIns="0" rtlCol="0" anchor="t"/>
          <a:lstStyle/>
          <a:p>
            <a:pPr marL="0" indent="0" algn="ctr">
              <a:lnSpc>
                <a:spcPts val="35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1</a:t>
            </a:r>
            <a:endParaRPr lang="en-US" sz="2200" dirty="0"/>
          </a:p>
        </p:txBody>
      </p:sp>
      <p:sp>
        <p:nvSpPr>
          <p:cNvPr id="5" name="Text 2"/>
          <p:cNvSpPr/>
          <p:nvPr/>
        </p:nvSpPr>
        <p:spPr>
          <a:xfrm>
            <a:off x="5357217" y="29057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BaseEntity</a:t>
            </a:r>
            <a:endParaRPr lang="en-US" sz="2200" dirty="0"/>
          </a:p>
        </p:txBody>
      </p:sp>
      <p:sp>
        <p:nvSpPr>
          <p:cNvPr id="6" name="Text 3"/>
          <p:cNvSpPr/>
          <p:nvPr/>
        </p:nvSpPr>
        <p:spPr>
          <a:xfrm>
            <a:off x="5357217" y="3396139"/>
            <a:ext cx="3017520" cy="362903"/>
          </a:xfrm>
          <a:prstGeom prst="rect">
            <a:avLst/>
          </a:prstGeom>
          <a:noFill/>
          <a:ln/>
        </p:spPr>
        <p:txBody>
          <a:bodyPr wrap="non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Inherits common properties.</a:t>
            </a:r>
            <a:endParaRPr lang="en-US" sz="1750" dirty="0"/>
          </a:p>
        </p:txBody>
      </p:sp>
      <p:sp>
        <p:nvSpPr>
          <p:cNvPr id="7" name="Shape 4"/>
          <p:cNvSpPr/>
          <p:nvPr/>
        </p:nvSpPr>
        <p:spPr>
          <a:xfrm>
            <a:off x="5187077" y="3998952"/>
            <a:ext cx="8592860" cy="15240"/>
          </a:xfrm>
          <a:prstGeom prst="roundRect">
            <a:avLst>
              <a:gd name="adj" fmla="val 223256"/>
            </a:avLst>
          </a:prstGeom>
          <a:solidFill>
            <a:srgbClr val="5C5C61"/>
          </a:solidFill>
          <a:ln/>
        </p:spPr>
      </p:sp>
      <p:pic>
        <p:nvPicPr>
          <p:cNvPr id="8" name="Image 1" descr="preencoded.png"/>
          <p:cNvPicPr>
            <a:picLocks noChangeAspect="1"/>
          </p:cNvPicPr>
          <p:nvPr/>
        </p:nvPicPr>
        <p:blipFill>
          <a:blip r:embed="rId4"/>
          <a:stretch>
            <a:fillRect/>
          </a:stretch>
        </p:blipFill>
        <p:spPr>
          <a:xfrm>
            <a:off x="1902381" y="4042529"/>
            <a:ext cx="4304109" cy="1306949"/>
          </a:xfrm>
          <a:prstGeom prst="rect">
            <a:avLst/>
          </a:prstGeom>
        </p:spPr>
      </p:pic>
      <p:sp>
        <p:nvSpPr>
          <p:cNvPr id="9" name="Text 5"/>
          <p:cNvSpPr/>
          <p:nvPr/>
        </p:nvSpPr>
        <p:spPr>
          <a:xfrm>
            <a:off x="3976211" y="4469249"/>
            <a:ext cx="156210" cy="453509"/>
          </a:xfrm>
          <a:prstGeom prst="rect">
            <a:avLst/>
          </a:prstGeom>
          <a:noFill/>
          <a:ln/>
        </p:spPr>
        <p:txBody>
          <a:bodyPr wrap="none" lIns="0" tIns="0" rIns="0" bIns="0" rtlCol="0" anchor="t"/>
          <a:lstStyle/>
          <a:p>
            <a:pPr marL="0" indent="0" algn="ctr">
              <a:lnSpc>
                <a:spcPts val="35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2</a:t>
            </a:r>
            <a:endParaRPr lang="en-US" sz="2200" dirty="0"/>
          </a:p>
        </p:txBody>
      </p:sp>
      <p:sp>
        <p:nvSpPr>
          <p:cNvPr id="10" name="Text 6"/>
          <p:cNvSpPr/>
          <p:nvPr/>
        </p:nvSpPr>
        <p:spPr>
          <a:xfrm>
            <a:off x="6433304" y="4518779"/>
            <a:ext cx="4430554"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User, Customer, Product, Supplier</a:t>
            </a:r>
            <a:endParaRPr lang="en-US" sz="2200" dirty="0"/>
          </a:p>
        </p:txBody>
      </p:sp>
      <p:sp>
        <p:nvSpPr>
          <p:cNvPr id="11" name="Shape 7"/>
          <p:cNvSpPr/>
          <p:nvPr/>
        </p:nvSpPr>
        <p:spPr>
          <a:xfrm>
            <a:off x="6263164" y="5362575"/>
            <a:ext cx="7516773" cy="15240"/>
          </a:xfrm>
          <a:prstGeom prst="roundRect">
            <a:avLst>
              <a:gd name="adj" fmla="val 223256"/>
            </a:avLst>
          </a:prstGeom>
          <a:solidFill>
            <a:srgbClr val="5C5C61"/>
          </a:solidFill>
          <a:ln/>
        </p:spPr>
      </p:sp>
      <p:pic>
        <p:nvPicPr>
          <p:cNvPr id="12" name="Image 2" descr="preencoded.png"/>
          <p:cNvPicPr>
            <a:picLocks noChangeAspect="1"/>
          </p:cNvPicPr>
          <p:nvPr/>
        </p:nvPicPr>
        <p:blipFill>
          <a:blip r:embed="rId5"/>
          <a:stretch>
            <a:fillRect/>
          </a:stretch>
        </p:blipFill>
        <p:spPr>
          <a:xfrm>
            <a:off x="826294" y="5406152"/>
            <a:ext cx="6456164" cy="1306949"/>
          </a:xfrm>
          <a:prstGeom prst="rect">
            <a:avLst/>
          </a:prstGeom>
        </p:spPr>
      </p:pic>
      <p:sp>
        <p:nvSpPr>
          <p:cNvPr id="13" name="Text 8"/>
          <p:cNvSpPr/>
          <p:nvPr/>
        </p:nvSpPr>
        <p:spPr>
          <a:xfrm>
            <a:off x="3972520" y="5832872"/>
            <a:ext cx="163592" cy="453509"/>
          </a:xfrm>
          <a:prstGeom prst="rect">
            <a:avLst/>
          </a:prstGeom>
          <a:noFill/>
          <a:ln/>
        </p:spPr>
        <p:txBody>
          <a:bodyPr wrap="none" lIns="0" tIns="0" rIns="0" bIns="0" rtlCol="0" anchor="t"/>
          <a:lstStyle/>
          <a:p>
            <a:pPr marL="0" indent="0" algn="ctr">
              <a:lnSpc>
                <a:spcPts val="35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3</a:t>
            </a:r>
            <a:endParaRPr lang="en-US" sz="2200" dirty="0"/>
          </a:p>
        </p:txBody>
      </p:sp>
      <p:sp>
        <p:nvSpPr>
          <p:cNvPr id="14" name="Text 9"/>
          <p:cNvSpPr/>
          <p:nvPr/>
        </p:nvSpPr>
        <p:spPr>
          <a:xfrm>
            <a:off x="7509272" y="5882402"/>
            <a:ext cx="1617226"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Sale, Invoice</a:t>
            </a:r>
            <a:endParaRPr lang="en-US" sz="2200" dirty="0"/>
          </a:p>
        </p:txBody>
      </p:sp>
      <p:pic>
        <p:nvPicPr>
          <p:cNvPr id="15" name="Picture 14">
            <a:extLst>
              <a:ext uri="{FF2B5EF4-FFF2-40B4-BE49-F238E27FC236}">
                <a16:creationId xmlns:a16="http://schemas.microsoft.com/office/drawing/2014/main" id="{52D9B346-2B0D-4A65-A065-F8BF03891D02}"/>
              </a:ext>
            </a:extLst>
          </p:cNvPr>
          <p:cNvPicPr>
            <a:picLocks noChangeAspect="1"/>
          </p:cNvPicPr>
          <p:nvPr/>
        </p:nvPicPr>
        <p:blipFill>
          <a:blip r:embed="rId6"/>
          <a:stretch>
            <a:fillRect/>
          </a:stretch>
        </p:blipFill>
        <p:spPr>
          <a:xfrm>
            <a:off x="12733077" y="7792476"/>
            <a:ext cx="1897323" cy="31394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5930" y="609600"/>
            <a:ext cx="6297573" cy="692706"/>
          </a:xfrm>
          <a:prstGeom prst="rect">
            <a:avLst/>
          </a:prstGeom>
          <a:noFill/>
          <a:ln/>
        </p:spPr>
        <p:txBody>
          <a:bodyPr wrap="none" lIns="0" tIns="0" rIns="0" bIns="0" rtlCol="0" anchor="t"/>
          <a:lstStyle/>
          <a:p>
            <a:pPr marL="0" indent="0">
              <a:lnSpc>
                <a:spcPts val="5450"/>
              </a:lnSpc>
              <a:buNone/>
            </a:pPr>
            <a:r>
              <a:rPr lang="en-US" sz="4350" dirty="0">
                <a:solidFill>
                  <a:srgbClr val="EFD5FA"/>
                </a:solidFill>
                <a:latin typeface="Algerian" panose="04020705040A02060702" pitchFamily="82" charset="0"/>
                <a:ea typeface="Instrument Sans Medium" pitchFamily="34" charset="-122"/>
                <a:cs typeface="Instrument Sans Medium" pitchFamily="34" charset="-120"/>
              </a:rPr>
              <a:t>Implementation Process</a:t>
            </a:r>
            <a:endParaRPr lang="en-US" sz="4350" dirty="0">
              <a:latin typeface="Algerian" panose="04020705040A02060702" pitchFamily="82" charset="0"/>
            </a:endParaRPr>
          </a:p>
        </p:txBody>
      </p:sp>
      <p:sp>
        <p:nvSpPr>
          <p:cNvPr id="3" name="Shape 1"/>
          <p:cNvSpPr/>
          <p:nvPr/>
        </p:nvSpPr>
        <p:spPr>
          <a:xfrm>
            <a:off x="7299960" y="1745694"/>
            <a:ext cx="30480" cy="5874901"/>
          </a:xfrm>
          <a:prstGeom prst="roundRect">
            <a:avLst>
              <a:gd name="adj" fmla="val 109102"/>
            </a:avLst>
          </a:prstGeom>
          <a:solidFill>
            <a:srgbClr val="5C5C61"/>
          </a:solidFill>
          <a:ln/>
        </p:spPr>
      </p:sp>
      <p:sp>
        <p:nvSpPr>
          <p:cNvPr id="4" name="Shape 2"/>
          <p:cNvSpPr/>
          <p:nvPr/>
        </p:nvSpPr>
        <p:spPr>
          <a:xfrm>
            <a:off x="6320373" y="2229088"/>
            <a:ext cx="775930" cy="30480"/>
          </a:xfrm>
          <a:prstGeom prst="roundRect">
            <a:avLst>
              <a:gd name="adj" fmla="val 109102"/>
            </a:avLst>
          </a:prstGeom>
          <a:solidFill>
            <a:srgbClr val="5C5C61"/>
          </a:solidFill>
          <a:ln/>
        </p:spPr>
      </p:sp>
      <p:sp>
        <p:nvSpPr>
          <p:cNvPr id="5" name="Shape 3"/>
          <p:cNvSpPr/>
          <p:nvPr/>
        </p:nvSpPr>
        <p:spPr>
          <a:xfrm>
            <a:off x="7065824" y="1995011"/>
            <a:ext cx="498753" cy="498753"/>
          </a:xfrm>
          <a:prstGeom prst="roundRect">
            <a:avLst>
              <a:gd name="adj" fmla="val 6668"/>
            </a:avLst>
          </a:prstGeom>
          <a:solidFill>
            <a:srgbClr val="434348"/>
          </a:solidFill>
          <a:ln/>
        </p:spPr>
      </p:sp>
      <p:sp>
        <p:nvSpPr>
          <p:cNvPr id="6" name="Text 4"/>
          <p:cNvSpPr/>
          <p:nvPr/>
        </p:nvSpPr>
        <p:spPr>
          <a:xfrm>
            <a:off x="7250490" y="2078117"/>
            <a:ext cx="129421" cy="332542"/>
          </a:xfrm>
          <a:prstGeom prst="rect">
            <a:avLst/>
          </a:prstGeom>
          <a:noFill/>
          <a:ln/>
        </p:spPr>
        <p:txBody>
          <a:bodyPr wrap="none" lIns="0" tIns="0" rIns="0" bIns="0" rtlCol="0" anchor="t"/>
          <a:lstStyle/>
          <a:p>
            <a:pPr marL="0" indent="0" algn="ctr">
              <a:lnSpc>
                <a:spcPts val="2600"/>
              </a:lnSpc>
              <a:buNone/>
            </a:pPr>
            <a:r>
              <a:rPr lang="en-US" sz="2600" dirty="0">
                <a:solidFill>
                  <a:srgbClr val="C7CDD6"/>
                </a:solidFill>
                <a:latin typeface="Instrument Sans Medium" pitchFamily="34" charset="0"/>
                <a:ea typeface="Instrument Sans Medium" pitchFamily="34" charset="-122"/>
                <a:cs typeface="Instrument Sans Medium" pitchFamily="34" charset="-120"/>
              </a:rPr>
              <a:t>1</a:t>
            </a:r>
            <a:endParaRPr lang="en-US" sz="2600" dirty="0"/>
          </a:p>
        </p:txBody>
      </p:sp>
      <p:sp>
        <p:nvSpPr>
          <p:cNvPr id="7" name="Text 5"/>
          <p:cNvSpPr/>
          <p:nvPr/>
        </p:nvSpPr>
        <p:spPr>
          <a:xfrm>
            <a:off x="3290887" y="1967389"/>
            <a:ext cx="2804993" cy="346472"/>
          </a:xfrm>
          <a:prstGeom prst="rect">
            <a:avLst/>
          </a:prstGeom>
          <a:noFill/>
          <a:ln/>
        </p:spPr>
        <p:txBody>
          <a:bodyPr wrap="none" lIns="0" tIns="0" rIns="0" bIns="0" rtlCol="0" anchor="t"/>
          <a:lstStyle/>
          <a:p>
            <a:pPr marL="0" indent="0" algn="r">
              <a:lnSpc>
                <a:spcPts val="2700"/>
              </a:lnSpc>
              <a:buNone/>
            </a:pPr>
            <a:r>
              <a:rPr lang="en-US" sz="2150" dirty="0">
                <a:solidFill>
                  <a:srgbClr val="C7CDD6"/>
                </a:solidFill>
                <a:latin typeface="Instrument Sans Medium" pitchFamily="34" charset="0"/>
                <a:ea typeface="Instrument Sans Medium" pitchFamily="34" charset="-122"/>
                <a:cs typeface="Instrument Sans Medium" pitchFamily="34" charset="-120"/>
              </a:rPr>
              <a:t>Requirement Analysis</a:t>
            </a:r>
            <a:endParaRPr lang="en-US" sz="2150" dirty="0"/>
          </a:p>
        </p:txBody>
      </p:sp>
      <p:sp>
        <p:nvSpPr>
          <p:cNvPr id="8" name="Shape 6"/>
          <p:cNvSpPr/>
          <p:nvPr/>
        </p:nvSpPr>
        <p:spPr>
          <a:xfrm>
            <a:off x="7534096" y="3337560"/>
            <a:ext cx="775930" cy="30480"/>
          </a:xfrm>
          <a:prstGeom prst="roundRect">
            <a:avLst>
              <a:gd name="adj" fmla="val 109102"/>
            </a:avLst>
          </a:prstGeom>
          <a:solidFill>
            <a:srgbClr val="5C5C61"/>
          </a:solidFill>
          <a:ln/>
        </p:spPr>
      </p:sp>
      <p:sp>
        <p:nvSpPr>
          <p:cNvPr id="9" name="Shape 7"/>
          <p:cNvSpPr/>
          <p:nvPr/>
        </p:nvSpPr>
        <p:spPr>
          <a:xfrm>
            <a:off x="7065824" y="3103483"/>
            <a:ext cx="498753" cy="498753"/>
          </a:xfrm>
          <a:prstGeom prst="roundRect">
            <a:avLst>
              <a:gd name="adj" fmla="val 6668"/>
            </a:avLst>
          </a:prstGeom>
          <a:solidFill>
            <a:srgbClr val="434348"/>
          </a:solidFill>
          <a:ln/>
        </p:spPr>
      </p:sp>
      <p:sp>
        <p:nvSpPr>
          <p:cNvPr id="10" name="Text 8"/>
          <p:cNvSpPr/>
          <p:nvPr/>
        </p:nvSpPr>
        <p:spPr>
          <a:xfrm>
            <a:off x="7223581" y="3186589"/>
            <a:ext cx="183237" cy="332542"/>
          </a:xfrm>
          <a:prstGeom prst="rect">
            <a:avLst/>
          </a:prstGeom>
          <a:noFill/>
          <a:ln/>
        </p:spPr>
        <p:txBody>
          <a:bodyPr wrap="none" lIns="0" tIns="0" rIns="0" bIns="0" rtlCol="0" anchor="t"/>
          <a:lstStyle/>
          <a:p>
            <a:pPr marL="0" indent="0" algn="ctr">
              <a:lnSpc>
                <a:spcPts val="2600"/>
              </a:lnSpc>
              <a:buNone/>
            </a:pPr>
            <a:r>
              <a:rPr lang="en-US" sz="2600" dirty="0">
                <a:solidFill>
                  <a:srgbClr val="C7CDD6"/>
                </a:solidFill>
                <a:latin typeface="Instrument Sans Medium" pitchFamily="34" charset="0"/>
                <a:ea typeface="Instrument Sans Medium" pitchFamily="34" charset="-122"/>
                <a:cs typeface="Instrument Sans Medium" pitchFamily="34" charset="-120"/>
              </a:rPr>
              <a:t>2</a:t>
            </a:r>
            <a:endParaRPr lang="en-US" sz="2600" dirty="0"/>
          </a:p>
        </p:txBody>
      </p:sp>
      <p:sp>
        <p:nvSpPr>
          <p:cNvPr id="11" name="Text 9"/>
          <p:cNvSpPr/>
          <p:nvPr/>
        </p:nvSpPr>
        <p:spPr>
          <a:xfrm>
            <a:off x="8534519" y="3075861"/>
            <a:ext cx="2771180" cy="346472"/>
          </a:xfrm>
          <a:prstGeom prst="rect">
            <a:avLst/>
          </a:prstGeom>
          <a:noFill/>
          <a:ln/>
        </p:spPr>
        <p:txBody>
          <a:bodyPr wrap="none" lIns="0" tIns="0" rIns="0" bIns="0" rtlCol="0" anchor="t"/>
          <a:lstStyle/>
          <a:p>
            <a:pPr marL="0" indent="0" algn="l">
              <a:lnSpc>
                <a:spcPts val="2700"/>
              </a:lnSpc>
              <a:buNone/>
            </a:pPr>
            <a:r>
              <a:rPr lang="en-US" sz="2150" dirty="0">
                <a:solidFill>
                  <a:srgbClr val="C7CDD6"/>
                </a:solidFill>
                <a:latin typeface="Instrument Sans Medium" pitchFamily="34" charset="0"/>
                <a:ea typeface="Instrument Sans Medium" pitchFamily="34" charset="-122"/>
                <a:cs typeface="Instrument Sans Medium" pitchFamily="34" charset="-120"/>
              </a:rPr>
              <a:t>Design</a:t>
            </a:r>
            <a:endParaRPr lang="en-US" sz="2150" dirty="0"/>
          </a:p>
        </p:txBody>
      </p:sp>
      <p:sp>
        <p:nvSpPr>
          <p:cNvPr id="12" name="Shape 10"/>
          <p:cNvSpPr/>
          <p:nvPr/>
        </p:nvSpPr>
        <p:spPr>
          <a:xfrm>
            <a:off x="6320373" y="4335185"/>
            <a:ext cx="775930" cy="30480"/>
          </a:xfrm>
          <a:prstGeom prst="roundRect">
            <a:avLst>
              <a:gd name="adj" fmla="val 109102"/>
            </a:avLst>
          </a:prstGeom>
          <a:solidFill>
            <a:srgbClr val="5C5C61"/>
          </a:solidFill>
          <a:ln/>
        </p:spPr>
      </p:sp>
      <p:sp>
        <p:nvSpPr>
          <p:cNvPr id="13" name="Shape 11"/>
          <p:cNvSpPr/>
          <p:nvPr/>
        </p:nvSpPr>
        <p:spPr>
          <a:xfrm>
            <a:off x="7065824" y="4101108"/>
            <a:ext cx="498753" cy="498753"/>
          </a:xfrm>
          <a:prstGeom prst="roundRect">
            <a:avLst>
              <a:gd name="adj" fmla="val 6668"/>
            </a:avLst>
          </a:prstGeom>
          <a:solidFill>
            <a:srgbClr val="434348"/>
          </a:solidFill>
          <a:ln/>
        </p:spPr>
      </p:sp>
      <p:sp>
        <p:nvSpPr>
          <p:cNvPr id="14" name="Text 12"/>
          <p:cNvSpPr/>
          <p:nvPr/>
        </p:nvSpPr>
        <p:spPr>
          <a:xfrm>
            <a:off x="7219295" y="4184213"/>
            <a:ext cx="191810" cy="332542"/>
          </a:xfrm>
          <a:prstGeom prst="rect">
            <a:avLst/>
          </a:prstGeom>
          <a:noFill/>
          <a:ln/>
        </p:spPr>
        <p:txBody>
          <a:bodyPr wrap="none" lIns="0" tIns="0" rIns="0" bIns="0" rtlCol="0" anchor="t"/>
          <a:lstStyle/>
          <a:p>
            <a:pPr marL="0" indent="0" algn="ctr">
              <a:lnSpc>
                <a:spcPts val="2600"/>
              </a:lnSpc>
              <a:buNone/>
            </a:pPr>
            <a:r>
              <a:rPr lang="en-US" sz="2600" dirty="0">
                <a:solidFill>
                  <a:srgbClr val="C7CDD6"/>
                </a:solidFill>
                <a:latin typeface="Instrument Sans Medium" pitchFamily="34" charset="0"/>
                <a:ea typeface="Instrument Sans Medium" pitchFamily="34" charset="-122"/>
                <a:cs typeface="Instrument Sans Medium" pitchFamily="34" charset="-120"/>
              </a:rPr>
              <a:t>3</a:t>
            </a:r>
            <a:endParaRPr lang="en-US" sz="2600" dirty="0"/>
          </a:p>
        </p:txBody>
      </p:sp>
      <p:sp>
        <p:nvSpPr>
          <p:cNvPr id="15" name="Text 13"/>
          <p:cNvSpPr/>
          <p:nvPr/>
        </p:nvSpPr>
        <p:spPr>
          <a:xfrm>
            <a:off x="3324701" y="4073485"/>
            <a:ext cx="2771180" cy="346472"/>
          </a:xfrm>
          <a:prstGeom prst="rect">
            <a:avLst/>
          </a:prstGeom>
          <a:noFill/>
          <a:ln/>
        </p:spPr>
        <p:txBody>
          <a:bodyPr wrap="none" lIns="0" tIns="0" rIns="0" bIns="0" rtlCol="0" anchor="t"/>
          <a:lstStyle/>
          <a:p>
            <a:pPr marL="0" indent="0" algn="r">
              <a:lnSpc>
                <a:spcPts val="2700"/>
              </a:lnSpc>
              <a:buNone/>
            </a:pPr>
            <a:r>
              <a:rPr lang="en-US" sz="2150" dirty="0">
                <a:solidFill>
                  <a:srgbClr val="C7CDD6"/>
                </a:solidFill>
                <a:latin typeface="Instrument Sans Medium" pitchFamily="34" charset="0"/>
                <a:ea typeface="Instrument Sans Medium" pitchFamily="34" charset="-122"/>
                <a:cs typeface="Instrument Sans Medium" pitchFamily="34" charset="-120"/>
              </a:rPr>
              <a:t>Coding</a:t>
            </a:r>
            <a:endParaRPr lang="en-US" sz="2150" dirty="0"/>
          </a:p>
        </p:txBody>
      </p:sp>
      <p:sp>
        <p:nvSpPr>
          <p:cNvPr id="16" name="Shape 14"/>
          <p:cNvSpPr/>
          <p:nvPr/>
        </p:nvSpPr>
        <p:spPr>
          <a:xfrm>
            <a:off x="7534096" y="5332809"/>
            <a:ext cx="775930" cy="30480"/>
          </a:xfrm>
          <a:prstGeom prst="roundRect">
            <a:avLst>
              <a:gd name="adj" fmla="val 109102"/>
            </a:avLst>
          </a:prstGeom>
          <a:solidFill>
            <a:srgbClr val="5C5C61"/>
          </a:solidFill>
          <a:ln/>
        </p:spPr>
      </p:sp>
      <p:sp>
        <p:nvSpPr>
          <p:cNvPr id="17" name="Shape 15"/>
          <p:cNvSpPr/>
          <p:nvPr/>
        </p:nvSpPr>
        <p:spPr>
          <a:xfrm>
            <a:off x="7065824" y="5098733"/>
            <a:ext cx="498753" cy="498753"/>
          </a:xfrm>
          <a:prstGeom prst="roundRect">
            <a:avLst>
              <a:gd name="adj" fmla="val 6668"/>
            </a:avLst>
          </a:prstGeom>
          <a:solidFill>
            <a:srgbClr val="434348"/>
          </a:solidFill>
          <a:ln/>
        </p:spPr>
      </p:sp>
      <p:sp>
        <p:nvSpPr>
          <p:cNvPr id="18" name="Text 16"/>
          <p:cNvSpPr/>
          <p:nvPr/>
        </p:nvSpPr>
        <p:spPr>
          <a:xfrm>
            <a:off x="7214295" y="5181838"/>
            <a:ext cx="201811" cy="332542"/>
          </a:xfrm>
          <a:prstGeom prst="rect">
            <a:avLst/>
          </a:prstGeom>
          <a:noFill/>
          <a:ln/>
        </p:spPr>
        <p:txBody>
          <a:bodyPr wrap="none" lIns="0" tIns="0" rIns="0" bIns="0" rtlCol="0" anchor="t"/>
          <a:lstStyle/>
          <a:p>
            <a:pPr marL="0" indent="0" algn="ctr">
              <a:lnSpc>
                <a:spcPts val="2600"/>
              </a:lnSpc>
              <a:buNone/>
            </a:pPr>
            <a:r>
              <a:rPr lang="en-US" sz="2600" dirty="0">
                <a:solidFill>
                  <a:srgbClr val="C7CDD6"/>
                </a:solidFill>
                <a:latin typeface="Instrument Sans Medium" pitchFamily="34" charset="0"/>
                <a:ea typeface="Instrument Sans Medium" pitchFamily="34" charset="-122"/>
                <a:cs typeface="Instrument Sans Medium" pitchFamily="34" charset="-120"/>
              </a:rPr>
              <a:t>4</a:t>
            </a:r>
            <a:endParaRPr lang="en-US" sz="2600" dirty="0"/>
          </a:p>
        </p:txBody>
      </p:sp>
      <p:sp>
        <p:nvSpPr>
          <p:cNvPr id="19" name="Text 17"/>
          <p:cNvSpPr/>
          <p:nvPr/>
        </p:nvSpPr>
        <p:spPr>
          <a:xfrm>
            <a:off x="8534519" y="5071110"/>
            <a:ext cx="2771180" cy="346472"/>
          </a:xfrm>
          <a:prstGeom prst="rect">
            <a:avLst/>
          </a:prstGeom>
          <a:noFill/>
          <a:ln/>
        </p:spPr>
        <p:txBody>
          <a:bodyPr wrap="none" lIns="0" tIns="0" rIns="0" bIns="0" rtlCol="0" anchor="t"/>
          <a:lstStyle/>
          <a:p>
            <a:pPr marL="0" indent="0" algn="l">
              <a:lnSpc>
                <a:spcPts val="2700"/>
              </a:lnSpc>
              <a:buNone/>
            </a:pPr>
            <a:r>
              <a:rPr lang="en-US" sz="2150" dirty="0">
                <a:solidFill>
                  <a:srgbClr val="C7CDD6"/>
                </a:solidFill>
                <a:latin typeface="Instrument Sans Medium" pitchFamily="34" charset="0"/>
                <a:ea typeface="Instrument Sans Medium" pitchFamily="34" charset="-122"/>
                <a:cs typeface="Instrument Sans Medium" pitchFamily="34" charset="-120"/>
              </a:rPr>
              <a:t>Testing</a:t>
            </a:r>
            <a:endParaRPr lang="en-US" sz="2150" dirty="0"/>
          </a:p>
        </p:txBody>
      </p:sp>
      <p:sp>
        <p:nvSpPr>
          <p:cNvPr id="20" name="Shape 18"/>
          <p:cNvSpPr/>
          <p:nvPr/>
        </p:nvSpPr>
        <p:spPr>
          <a:xfrm>
            <a:off x="6320373" y="6330434"/>
            <a:ext cx="775930" cy="30480"/>
          </a:xfrm>
          <a:prstGeom prst="roundRect">
            <a:avLst>
              <a:gd name="adj" fmla="val 109102"/>
            </a:avLst>
          </a:prstGeom>
          <a:solidFill>
            <a:srgbClr val="5C5C61"/>
          </a:solidFill>
          <a:ln/>
        </p:spPr>
      </p:sp>
      <p:sp>
        <p:nvSpPr>
          <p:cNvPr id="21" name="Shape 19"/>
          <p:cNvSpPr/>
          <p:nvPr/>
        </p:nvSpPr>
        <p:spPr>
          <a:xfrm>
            <a:off x="7065824" y="6096357"/>
            <a:ext cx="498753" cy="498753"/>
          </a:xfrm>
          <a:prstGeom prst="roundRect">
            <a:avLst>
              <a:gd name="adj" fmla="val 6668"/>
            </a:avLst>
          </a:prstGeom>
          <a:solidFill>
            <a:srgbClr val="434348"/>
          </a:solidFill>
          <a:ln/>
        </p:spPr>
      </p:sp>
      <p:sp>
        <p:nvSpPr>
          <p:cNvPr id="22" name="Text 20"/>
          <p:cNvSpPr/>
          <p:nvPr/>
        </p:nvSpPr>
        <p:spPr>
          <a:xfrm>
            <a:off x="7219057" y="6179463"/>
            <a:ext cx="192167" cy="332542"/>
          </a:xfrm>
          <a:prstGeom prst="rect">
            <a:avLst/>
          </a:prstGeom>
          <a:noFill/>
          <a:ln/>
        </p:spPr>
        <p:txBody>
          <a:bodyPr wrap="none" lIns="0" tIns="0" rIns="0" bIns="0" rtlCol="0" anchor="t"/>
          <a:lstStyle/>
          <a:p>
            <a:pPr marL="0" indent="0" algn="ctr">
              <a:lnSpc>
                <a:spcPts val="2600"/>
              </a:lnSpc>
              <a:buNone/>
            </a:pPr>
            <a:r>
              <a:rPr lang="en-US" sz="2600" dirty="0">
                <a:solidFill>
                  <a:srgbClr val="C7CDD6"/>
                </a:solidFill>
                <a:latin typeface="Instrument Sans Medium" pitchFamily="34" charset="0"/>
                <a:ea typeface="Instrument Sans Medium" pitchFamily="34" charset="-122"/>
                <a:cs typeface="Instrument Sans Medium" pitchFamily="34" charset="-120"/>
              </a:rPr>
              <a:t>5</a:t>
            </a:r>
            <a:endParaRPr lang="en-US" sz="2600" dirty="0"/>
          </a:p>
        </p:txBody>
      </p:sp>
      <p:sp>
        <p:nvSpPr>
          <p:cNvPr id="23" name="Text 21"/>
          <p:cNvSpPr/>
          <p:nvPr/>
        </p:nvSpPr>
        <p:spPr>
          <a:xfrm>
            <a:off x="3324701" y="6068735"/>
            <a:ext cx="2771180" cy="346472"/>
          </a:xfrm>
          <a:prstGeom prst="rect">
            <a:avLst/>
          </a:prstGeom>
          <a:noFill/>
          <a:ln/>
        </p:spPr>
        <p:txBody>
          <a:bodyPr wrap="none" lIns="0" tIns="0" rIns="0" bIns="0" rtlCol="0" anchor="t"/>
          <a:lstStyle/>
          <a:p>
            <a:pPr marL="0" indent="0" algn="r">
              <a:lnSpc>
                <a:spcPts val="2700"/>
              </a:lnSpc>
              <a:buNone/>
            </a:pPr>
            <a:r>
              <a:rPr lang="en-US" sz="2150" dirty="0">
                <a:solidFill>
                  <a:srgbClr val="C7CDD6"/>
                </a:solidFill>
                <a:latin typeface="Instrument Sans Medium" pitchFamily="34" charset="0"/>
                <a:ea typeface="Instrument Sans Medium" pitchFamily="34" charset="-122"/>
                <a:cs typeface="Instrument Sans Medium" pitchFamily="34" charset="-120"/>
              </a:rPr>
              <a:t>Deployment</a:t>
            </a:r>
            <a:endParaRPr lang="en-US" sz="2150" dirty="0"/>
          </a:p>
        </p:txBody>
      </p:sp>
      <p:pic>
        <p:nvPicPr>
          <p:cNvPr id="24" name="Picture 23">
            <a:extLst>
              <a:ext uri="{FF2B5EF4-FFF2-40B4-BE49-F238E27FC236}">
                <a16:creationId xmlns:a16="http://schemas.microsoft.com/office/drawing/2014/main" id="{C0F12442-3FCA-4352-BA96-CFB6558C8AC2}"/>
              </a:ext>
            </a:extLst>
          </p:cNvPr>
          <p:cNvPicPr>
            <a:picLocks noChangeAspect="1"/>
          </p:cNvPicPr>
          <p:nvPr/>
        </p:nvPicPr>
        <p:blipFill>
          <a:blip r:embed="rId3"/>
          <a:stretch>
            <a:fillRect/>
          </a:stretch>
        </p:blipFill>
        <p:spPr>
          <a:xfrm>
            <a:off x="12733077" y="7792476"/>
            <a:ext cx="1897323" cy="3139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3369" y="60075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Algerian" panose="04020705040A02060702" pitchFamily="82" charset="0"/>
                <a:ea typeface="Instrument Sans Medium" pitchFamily="34" charset="-122"/>
                <a:cs typeface="Instrument Sans Medium" pitchFamily="34" charset="-120"/>
              </a:rPr>
              <a:t>User Interface Design</a:t>
            </a:r>
            <a:endParaRPr lang="en-US" sz="4450" dirty="0">
              <a:latin typeface="Algerian" panose="04020705040A02060702" pitchFamily="82" charset="0"/>
            </a:endParaRPr>
          </a:p>
        </p:txBody>
      </p:sp>
      <p:sp>
        <p:nvSpPr>
          <p:cNvPr id="4" name="Text 1"/>
          <p:cNvSpPr/>
          <p:nvPr/>
        </p:nvSpPr>
        <p:spPr>
          <a:xfrm>
            <a:off x="5897582" y="7049099"/>
            <a:ext cx="2835235" cy="354330"/>
          </a:xfrm>
          <a:prstGeom prst="rect">
            <a:avLst/>
          </a:prstGeom>
          <a:noFill/>
          <a:ln/>
        </p:spPr>
        <p:txBody>
          <a:bodyPr wrap="none" lIns="0" tIns="0" rIns="0" bIns="0" rtlCol="0" anchor="t"/>
          <a:lstStyle/>
          <a:p>
            <a:pPr marL="0" indent="0" algn="l">
              <a:lnSpc>
                <a:spcPts val="2750"/>
              </a:lnSpc>
              <a:buNone/>
            </a:pPr>
            <a:r>
              <a:rPr lang="en-US" sz="4000" dirty="0">
                <a:solidFill>
                  <a:srgbClr val="C7CDD6"/>
                </a:solidFill>
                <a:latin typeface="Instrument Sans Medium" pitchFamily="34" charset="0"/>
                <a:ea typeface="Instrument Sans Medium" pitchFamily="34" charset="-122"/>
                <a:cs typeface="Instrument Sans Medium" pitchFamily="34" charset="-120"/>
              </a:rPr>
              <a:t>Login Page</a:t>
            </a:r>
            <a:endParaRPr lang="en-US" sz="4000" dirty="0"/>
          </a:p>
        </p:txBody>
      </p:sp>
      <p:pic>
        <p:nvPicPr>
          <p:cNvPr id="11" name="Picture 10">
            <a:extLst>
              <a:ext uri="{FF2B5EF4-FFF2-40B4-BE49-F238E27FC236}">
                <a16:creationId xmlns:a16="http://schemas.microsoft.com/office/drawing/2014/main" id="{E37D7FD8-5006-4641-B09C-AB9FA974B55F}"/>
              </a:ext>
            </a:extLst>
          </p:cNvPr>
          <p:cNvPicPr>
            <a:picLocks noChangeAspect="1"/>
          </p:cNvPicPr>
          <p:nvPr/>
        </p:nvPicPr>
        <p:blipFill>
          <a:blip r:embed="rId3"/>
          <a:stretch>
            <a:fillRect/>
          </a:stretch>
        </p:blipFill>
        <p:spPr>
          <a:xfrm>
            <a:off x="12733077" y="7792476"/>
            <a:ext cx="1897323" cy="313946"/>
          </a:xfrm>
          <a:prstGeom prst="rect">
            <a:avLst/>
          </a:prstGeom>
        </p:spPr>
      </p:pic>
      <p:pic>
        <p:nvPicPr>
          <p:cNvPr id="12" name="Picture 11">
            <a:extLst>
              <a:ext uri="{FF2B5EF4-FFF2-40B4-BE49-F238E27FC236}">
                <a16:creationId xmlns:a16="http://schemas.microsoft.com/office/drawing/2014/main" id="{4A2606BF-CCA0-4EC8-9F20-BC8D8D7F66A5}"/>
              </a:ext>
            </a:extLst>
          </p:cNvPr>
          <p:cNvPicPr/>
          <p:nvPr/>
        </p:nvPicPr>
        <p:blipFill rotWithShape="1">
          <a:blip r:embed="rId4">
            <a:extLst>
              <a:ext uri="{28A0092B-C50C-407E-A947-70E740481C1C}">
                <a14:useLocalDpi xmlns:a14="http://schemas.microsoft.com/office/drawing/2010/main" val="0"/>
              </a:ext>
            </a:extLst>
          </a:blip>
          <a:srcRect l="22024" r="26306"/>
          <a:stretch/>
        </p:blipFill>
        <p:spPr bwMode="auto">
          <a:xfrm>
            <a:off x="1427747" y="1941095"/>
            <a:ext cx="3962400" cy="4299284"/>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44F7F3F7-A703-44E2-BBD3-2F22E4E2CC38}"/>
              </a:ext>
            </a:extLst>
          </p:cNvPr>
          <p:cNvPicPr/>
          <p:nvPr/>
        </p:nvPicPr>
        <p:blipFill rotWithShape="1">
          <a:blip r:embed="rId5">
            <a:extLst>
              <a:ext uri="{28A0092B-C50C-407E-A947-70E740481C1C}">
                <a14:useLocalDpi xmlns:a14="http://schemas.microsoft.com/office/drawing/2010/main" val="0"/>
              </a:ext>
            </a:extLst>
          </a:blip>
          <a:srcRect l="22180" r="27109"/>
          <a:stretch/>
        </p:blipFill>
        <p:spPr bwMode="auto">
          <a:xfrm>
            <a:off x="8983579" y="1941093"/>
            <a:ext cx="3962401" cy="4299283"/>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36438A-4D4E-445A-AD28-C15717009FC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45878" y="1811353"/>
            <a:ext cx="11887199" cy="4509235"/>
          </a:xfrm>
          <a:prstGeom prst="rect">
            <a:avLst/>
          </a:prstGeom>
          <a:noFill/>
          <a:ln>
            <a:noFill/>
          </a:ln>
        </p:spPr>
      </p:pic>
      <p:sp>
        <p:nvSpPr>
          <p:cNvPr id="4" name="Text 2">
            <a:extLst>
              <a:ext uri="{FF2B5EF4-FFF2-40B4-BE49-F238E27FC236}">
                <a16:creationId xmlns:a16="http://schemas.microsoft.com/office/drawing/2014/main" id="{CB5459D7-E917-4633-90E6-159E3254DB9C}"/>
              </a:ext>
            </a:extLst>
          </p:cNvPr>
          <p:cNvSpPr/>
          <p:nvPr/>
        </p:nvSpPr>
        <p:spPr>
          <a:xfrm>
            <a:off x="6530282" y="6867955"/>
            <a:ext cx="2759560" cy="578586"/>
          </a:xfrm>
          <a:prstGeom prst="rect">
            <a:avLst/>
          </a:prstGeom>
          <a:noFill/>
          <a:ln/>
        </p:spPr>
        <p:txBody>
          <a:bodyPr wrap="none" lIns="0" tIns="0" rIns="0" bIns="0" rtlCol="0" anchor="t"/>
          <a:lstStyle/>
          <a:p>
            <a:pPr marL="0" indent="0" algn="l">
              <a:lnSpc>
                <a:spcPts val="2750"/>
              </a:lnSpc>
              <a:buNone/>
            </a:pPr>
            <a:r>
              <a:rPr lang="en-US" sz="4000" dirty="0">
                <a:solidFill>
                  <a:srgbClr val="C7CDD6"/>
                </a:solidFill>
                <a:latin typeface="Instrument Sans Medium" pitchFamily="34" charset="0"/>
                <a:ea typeface="Instrument Sans Medium" pitchFamily="34" charset="-122"/>
                <a:cs typeface="Instrument Sans Medium" pitchFamily="34" charset="-120"/>
              </a:rPr>
              <a:t>Dashboard</a:t>
            </a:r>
            <a:endParaRPr lang="en-US" sz="4000" dirty="0"/>
          </a:p>
        </p:txBody>
      </p:sp>
      <p:pic>
        <p:nvPicPr>
          <p:cNvPr id="6" name="Picture 5">
            <a:extLst>
              <a:ext uri="{FF2B5EF4-FFF2-40B4-BE49-F238E27FC236}">
                <a16:creationId xmlns:a16="http://schemas.microsoft.com/office/drawing/2014/main" id="{FFCCAB74-A0BE-46DA-A333-1ED1D1C8FBE8}"/>
              </a:ext>
            </a:extLst>
          </p:cNvPr>
          <p:cNvPicPr>
            <a:picLocks noChangeAspect="1"/>
          </p:cNvPicPr>
          <p:nvPr/>
        </p:nvPicPr>
        <p:blipFill>
          <a:blip r:embed="rId3"/>
          <a:stretch>
            <a:fillRect/>
          </a:stretch>
        </p:blipFill>
        <p:spPr>
          <a:xfrm>
            <a:off x="12733077" y="7792476"/>
            <a:ext cx="1897323" cy="313946"/>
          </a:xfrm>
          <a:prstGeom prst="rect">
            <a:avLst/>
          </a:prstGeom>
        </p:spPr>
      </p:pic>
      <p:sp>
        <p:nvSpPr>
          <p:cNvPr id="8" name="Text 0">
            <a:extLst>
              <a:ext uri="{FF2B5EF4-FFF2-40B4-BE49-F238E27FC236}">
                <a16:creationId xmlns:a16="http://schemas.microsoft.com/office/drawing/2014/main" id="{7536CD2F-BAB0-48FC-8B26-D782CFFD97BE}"/>
              </a:ext>
            </a:extLst>
          </p:cNvPr>
          <p:cNvSpPr/>
          <p:nvPr/>
        </p:nvSpPr>
        <p:spPr>
          <a:xfrm>
            <a:off x="633369" y="60075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Algerian" panose="04020705040A02060702" pitchFamily="82" charset="0"/>
                <a:ea typeface="Instrument Sans Medium" pitchFamily="34" charset="-122"/>
                <a:cs typeface="Instrument Sans Medium" pitchFamily="34" charset="-120"/>
              </a:rPr>
              <a:t>User Interface Design</a:t>
            </a:r>
            <a:endParaRPr lang="en-US" sz="4450" dirty="0">
              <a:latin typeface="Algerian" panose="04020705040A02060702" pitchFamily="82" charset="0"/>
            </a:endParaRPr>
          </a:p>
        </p:txBody>
      </p:sp>
    </p:spTree>
    <p:extLst>
      <p:ext uri="{BB962C8B-B14F-4D97-AF65-F5344CB8AC3E}">
        <p14:creationId xmlns:p14="http://schemas.microsoft.com/office/powerpoint/2010/main" val="2277343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4">
            <a:extLst>
              <a:ext uri="{FF2B5EF4-FFF2-40B4-BE49-F238E27FC236}">
                <a16:creationId xmlns:a16="http://schemas.microsoft.com/office/drawing/2014/main" id="{9700B406-648E-4E83-998C-ED1F00B80E66}"/>
              </a:ext>
            </a:extLst>
          </p:cNvPr>
          <p:cNvSpPr/>
          <p:nvPr/>
        </p:nvSpPr>
        <p:spPr>
          <a:xfrm>
            <a:off x="10830997" y="5412105"/>
            <a:ext cx="3005614" cy="708660"/>
          </a:xfrm>
          <a:prstGeom prst="rect">
            <a:avLst/>
          </a:prstGeom>
          <a:noFill/>
          <a:ln/>
        </p:spPr>
        <p:txBody>
          <a:bodyPr wrap="square" lIns="0" tIns="0" rIns="0" bIns="0" rtlCol="0" anchor="t"/>
          <a:lstStyle/>
          <a:p>
            <a:pPr marL="0" indent="0" algn="l">
              <a:lnSpc>
                <a:spcPts val="2750"/>
              </a:lnSpc>
              <a:buNone/>
            </a:pPr>
            <a:endParaRPr lang="en-US" sz="2200" dirty="0"/>
          </a:p>
        </p:txBody>
      </p:sp>
      <p:sp>
        <p:nvSpPr>
          <p:cNvPr id="3" name="Text 3">
            <a:extLst>
              <a:ext uri="{FF2B5EF4-FFF2-40B4-BE49-F238E27FC236}">
                <a16:creationId xmlns:a16="http://schemas.microsoft.com/office/drawing/2014/main" id="{A5F6BADE-CB44-4C1B-A2CD-A77F8CA041C4}"/>
              </a:ext>
            </a:extLst>
          </p:cNvPr>
          <p:cNvSpPr/>
          <p:nvPr/>
        </p:nvSpPr>
        <p:spPr>
          <a:xfrm>
            <a:off x="10830997" y="4321241"/>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pic>
        <p:nvPicPr>
          <p:cNvPr id="5" name="Picture 4">
            <a:extLst>
              <a:ext uri="{FF2B5EF4-FFF2-40B4-BE49-F238E27FC236}">
                <a16:creationId xmlns:a16="http://schemas.microsoft.com/office/drawing/2014/main" id="{4A9314C3-E29B-42BD-93C7-CDC7AAF850C9}"/>
              </a:ext>
            </a:extLst>
          </p:cNvPr>
          <p:cNvPicPr/>
          <p:nvPr/>
        </p:nvPicPr>
        <p:blipFill rotWithShape="1">
          <a:blip r:embed="rId2">
            <a:extLst>
              <a:ext uri="{28A0092B-C50C-407E-A947-70E740481C1C}">
                <a14:useLocalDpi xmlns:a14="http://schemas.microsoft.com/office/drawing/2010/main" val="0"/>
              </a:ext>
            </a:extLst>
          </a:blip>
          <a:srcRect b="6403"/>
          <a:stretch/>
        </p:blipFill>
        <p:spPr bwMode="auto">
          <a:xfrm>
            <a:off x="752834" y="1681613"/>
            <a:ext cx="12913398" cy="4866373"/>
          </a:xfrm>
          <a:prstGeom prst="rect">
            <a:avLst/>
          </a:prstGeom>
          <a:noFill/>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6375F332-6777-4333-BE12-94712F22E39F}"/>
              </a:ext>
            </a:extLst>
          </p:cNvPr>
          <p:cNvSpPr/>
          <p:nvPr/>
        </p:nvSpPr>
        <p:spPr>
          <a:xfrm>
            <a:off x="4246829" y="7062035"/>
            <a:ext cx="5908990" cy="495072"/>
          </a:xfrm>
          <a:prstGeom prst="rect">
            <a:avLst/>
          </a:prstGeom>
        </p:spPr>
        <p:txBody>
          <a:bodyPr wrap="none">
            <a:spAutoFit/>
          </a:bodyPr>
          <a:lstStyle/>
          <a:p>
            <a:pPr>
              <a:lnSpc>
                <a:spcPts val="2750"/>
              </a:lnSpc>
            </a:pPr>
            <a:r>
              <a:rPr lang="en-US" sz="4000" dirty="0">
                <a:solidFill>
                  <a:srgbClr val="C7CDD6"/>
                </a:solidFill>
                <a:latin typeface="Instrument Sans Medium" pitchFamily="34" charset="0"/>
              </a:rPr>
              <a:t>Customer Management</a:t>
            </a:r>
            <a:endParaRPr lang="en-US" sz="4000" dirty="0"/>
          </a:p>
        </p:txBody>
      </p:sp>
      <p:pic>
        <p:nvPicPr>
          <p:cNvPr id="8" name="Picture 7">
            <a:extLst>
              <a:ext uri="{FF2B5EF4-FFF2-40B4-BE49-F238E27FC236}">
                <a16:creationId xmlns:a16="http://schemas.microsoft.com/office/drawing/2014/main" id="{10EF0DE4-CD6D-4F0D-B984-22E55164A419}"/>
              </a:ext>
            </a:extLst>
          </p:cNvPr>
          <p:cNvPicPr>
            <a:picLocks noChangeAspect="1"/>
          </p:cNvPicPr>
          <p:nvPr/>
        </p:nvPicPr>
        <p:blipFill>
          <a:blip r:embed="rId3"/>
          <a:stretch>
            <a:fillRect/>
          </a:stretch>
        </p:blipFill>
        <p:spPr>
          <a:xfrm>
            <a:off x="12733077" y="7792476"/>
            <a:ext cx="1897323" cy="313946"/>
          </a:xfrm>
          <a:prstGeom prst="rect">
            <a:avLst/>
          </a:prstGeom>
        </p:spPr>
      </p:pic>
      <p:sp>
        <p:nvSpPr>
          <p:cNvPr id="9" name="Text 0">
            <a:extLst>
              <a:ext uri="{FF2B5EF4-FFF2-40B4-BE49-F238E27FC236}">
                <a16:creationId xmlns:a16="http://schemas.microsoft.com/office/drawing/2014/main" id="{1BCCF9A4-1AB8-4551-BE5B-7735353A4916}"/>
              </a:ext>
            </a:extLst>
          </p:cNvPr>
          <p:cNvSpPr/>
          <p:nvPr/>
        </p:nvSpPr>
        <p:spPr>
          <a:xfrm>
            <a:off x="633369" y="60075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Algerian" panose="04020705040A02060702" pitchFamily="82" charset="0"/>
                <a:ea typeface="Instrument Sans Medium" pitchFamily="34" charset="-122"/>
                <a:cs typeface="Instrument Sans Medium" pitchFamily="34" charset="-120"/>
              </a:rPr>
              <a:t>User Interface Design</a:t>
            </a:r>
            <a:endParaRPr lang="en-US" sz="4450" dirty="0">
              <a:latin typeface="Algerian" panose="04020705040A02060702" pitchFamily="82" charset="0"/>
            </a:endParaRPr>
          </a:p>
        </p:txBody>
      </p:sp>
    </p:spTree>
    <p:extLst>
      <p:ext uri="{BB962C8B-B14F-4D97-AF65-F5344CB8AC3E}">
        <p14:creationId xmlns:p14="http://schemas.microsoft.com/office/powerpoint/2010/main" val="3310571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430</Words>
  <Application>Microsoft Office PowerPoint</Application>
  <PresentationFormat>Custom</PresentationFormat>
  <Paragraphs>92</Paragraphs>
  <Slides>21</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Times New Roman</vt:lpstr>
      <vt:lpstr>Instrument Sans Medium</vt:lpstr>
      <vt:lpstr>Algerian</vt:lpstr>
      <vt:lpstr>Inter</vt:lpstr>
      <vt:lpstr>Calibri</vt:lpstr>
      <vt:lpstr>Cambria</vt:lpstr>
      <vt:lpstr>Arial</vt:lpstr>
      <vt:lpstr>MS Mincho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Musa Bin Abdullah</cp:lastModifiedBy>
  <cp:revision>13</cp:revision>
  <dcterms:created xsi:type="dcterms:W3CDTF">2025-01-04T16:42:23Z</dcterms:created>
  <dcterms:modified xsi:type="dcterms:W3CDTF">2025-01-05T15:20:31Z</dcterms:modified>
</cp:coreProperties>
</file>